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5"/>
  </p:notesMasterIdLst>
  <p:sldIdLst>
    <p:sldId id="326" r:id="rId4"/>
    <p:sldId id="331" r:id="rId5"/>
    <p:sldId id="332" r:id="rId6"/>
    <p:sldId id="338" r:id="rId7"/>
    <p:sldId id="343" r:id="rId8"/>
    <p:sldId id="349" r:id="rId9"/>
    <p:sldId id="346" r:id="rId10"/>
    <p:sldId id="347" r:id="rId11"/>
    <p:sldId id="344" r:id="rId12"/>
    <p:sldId id="341" r:id="rId13"/>
    <p:sldId id="342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947F36-EDE9-4F4E-845B-5F3BFA9A9F6F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C6CA5723-35F5-4C7C-9DD8-7FC12A24BE8C}">
      <dgm:prSet phldrT="[Texte]" custT="1"/>
      <dgm:spPr/>
      <dgm:t>
        <a:bodyPr/>
        <a:lstStyle/>
        <a:p>
          <a:pPr>
            <a:lnSpc>
              <a:spcPct val="150000"/>
            </a:lnSpc>
          </a:pPr>
          <a:r>
            <a:rPr lang="fr-FR" sz="1600" b="1" dirty="0">
              <a:solidFill>
                <a:schemeClr val="bg1"/>
              </a:solidFill>
            </a:rPr>
            <a:t>Enquête exploratoire</a:t>
          </a:r>
        </a:p>
        <a:p>
          <a:pPr>
            <a:lnSpc>
              <a:spcPct val="150000"/>
            </a:lnSpc>
          </a:pPr>
          <a:r>
            <a:rPr lang="fr-FR" sz="1600" dirty="0">
              <a:solidFill>
                <a:schemeClr val="bg1"/>
              </a:solidFill>
            </a:rPr>
            <a:t>(étape A)</a:t>
          </a:r>
          <a:endParaRPr lang="fr-BE" sz="1600" dirty="0">
            <a:solidFill>
              <a:schemeClr val="bg1"/>
            </a:solidFill>
          </a:endParaRPr>
        </a:p>
      </dgm:t>
    </dgm:pt>
    <dgm:pt modelId="{E9BA102F-50C2-4559-A38B-A831244369F7}" type="parTrans" cxnId="{B5D49B5A-4ADB-45E7-809A-1A5448969173}">
      <dgm:prSet/>
      <dgm:spPr/>
      <dgm:t>
        <a:bodyPr/>
        <a:lstStyle/>
        <a:p>
          <a:endParaRPr lang="fr-BE"/>
        </a:p>
      </dgm:t>
    </dgm:pt>
    <dgm:pt modelId="{613AD6F0-20EC-4B98-9E37-D172BA833587}" type="sibTrans" cxnId="{B5D49B5A-4ADB-45E7-809A-1A5448969173}">
      <dgm:prSet/>
      <dgm:spPr/>
      <dgm:t>
        <a:bodyPr/>
        <a:lstStyle/>
        <a:p>
          <a:endParaRPr lang="fr-BE"/>
        </a:p>
      </dgm:t>
    </dgm:pt>
    <dgm:pt modelId="{94AF6A3D-DD04-4EEB-993F-FA4BCDBC92CA}">
      <dgm:prSet phldrT="[Texte]" custT="1"/>
      <dgm:spPr/>
      <dgm:t>
        <a:bodyPr/>
        <a:lstStyle/>
        <a:p>
          <a:pPr>
            <a:lnSpc>
              <a:spcPct val="150000"/>
            </a:lnSpc>
          </a:pPr>
          <a:r>
            <a:rPr lang="fr-FR" sz="1600" b="1" dirty="0">
              <a:solidFill>
                <a:schemeClr val="bg1"/>
              </a:solidFill>
            </a:rPr>
            <a:t>Questionnaire </a:t>
          </a:r>
          <a:r>
            <a:rPr lang="fr-FR" sz="1600" dirty="0">
              <a:solidFill>
                <a:schemeClr val="bg1"/>
              </a:solidFill>
            </a:rPr>
            <a:t>(étape B)</a:t>
          </a:r>
          <a:endParaRPr lang="fr-BE" sz="1600" dirty="0">
            <a:solidFill>
              <a:schemeClr val="bg1"/>
            </a:solidFill>
          </a:endParaRPr>
        </a:p>
      </dgm:t>
    </dgm:pt>
    <dgm:pt modelId="{9BD88BDD-C3A4-4230-BFF5-68AC18EA9C1C}" type="parTrans" cxnId="{80F7E4AD-8AED-472E-A970-7DB447B98CA4}">
      <dgm:prSet/>
      <dgm:spPr/>
      <dgm:t>
        <a:bodyPr/>
        <a:lstStyle/>
        <a:p>
          <a:endParaRPr lang="fr-BE"/>
        </a:p>
      </dgm:t>
    </dgm:pt>
    <dgm:pt modelId="{4D5B84B3-CD5E-4D04-9FBF-D331CBE5A89E}" type="sibTrans" cxnId="{80F7E4AD-8AED-472E-A970-7DB447B98CA4}">
      <dgm:prSet/>
      <dgm:spPr/>
      <dgm:t>
        <a:bodyPr/>
        <a:lstStyle/>
        <a:p>
          <a:endParaRPr lang="fr-BE"/>
        </a:p>
      </dgm:t>
    </dgm:pt>
    <dgm:pt modelId="{6CD39590-126A-45EE-A61C-21F90915F5C3}">
      <dgm:prSet phldrT="[Texte]" custT="1"/>
      <dgm:spPr/>
      <dgm:t>
        <a:bodyPr/>
        <a:lstStyle/>
        <a:p>
          <a:pPr>
            <a:lnSpc>
              <a:spcPct val="150000"/>
            </a:lnSpc>
          </a:pPr>
          <a:r>
            <a:rPr lang="fr-FR" sz="1600" b="1" dirty="0">
              <a:solidFill>
                <a:schemeClr val="bg1"/>
              </a:solidFill>
            </a:rPr>
            <a:t>Enquête focalisée </a:t>
          </a:r>
          <a:r>
            <a:rPr lang="fr-FR" sz="1600" dirty="0">
              <a:solidFill>
                <a:schemeClr val="bg1"/>
              </a:solidFill>
            </a:rPr>
            <a:t>(étape C)</a:t>
          </a:r>
          <a:endParaRPr lang="fr-BE" sz="1600" dirty="0">
            <a:solidFill>
              <a:schemeClr val="bg1"/>
            </a:solidFill>
          </a:endParaRPr>
        </a:p>
      </dgm:t>
    </dgm:pt>
    <dgm:pt modelId="{16A9E906-262F-4E04-9F49-A56FAC14A34D}" type="parTrans" cxnId="{A9F4F27B-0E31-4478-8023-6866423B2136}">
      <dgm:prSet/>
      <dgm:spPr/>
      <dgm:t>
        <a:bodyPr/>
        <a:lstStyle/>
        <a:p>
          <a:endParaRPr lang="fr-BE"/>
        </a:p>
      </dgm:t>
    </dgm:pt>
    <dgm:pt modelId="{222573E3-85EF-4BE4-8C33-16220657486E}" type="sibTrans" cxnId="{A9F4F27B-0E31-4478-8023-6866423B2136}">
      <dgm:prSet/>
      <dgm:spPr/>
      <dgm:t>
        <a:bodyPr/>
        <a:lstStyle/>
        <a:p>
          <a:endParaRPr lang="fr-BE"/>
        </a:p>
      </dgm:t>
    </dgm:pt>
    <dgm:pt modelId="{B614A9F7-2068-4638-B336-52C181CA708C}" type="pres">
      <dgm:prSet presAssocID="{2B947F36-EDE9-4F4E-845B-5F3BFA9A9F6F}" presName="Name0" presStyleCnt="0">
        <dgm:presLayoutVars>
          <dgm:dir/>
          <dgm:resizeHandles val="exact"/>
        </dgm:presLayoutVars>
      </dgm:prSet>
      <dgm:spPr/>
    </dgm:pt>
    <dgm:pt modelId="{2363EE10-2F74-4010-8C57-DA5C36C68BE1}" type="pres">
      <dgm:prSet presAssocID="{C6CA5723-35F5-4C7C-9DD8-7FC12A24BE8C}" presName="node" presStyleLbl="node1" presStyleIdx="0" presStyleCnt="3">
        <dgm:presLayoutVars>
          <dgm:bulletEnabled val="1"/>
        </dgm:presLayoutVars>
      </dgm:prSet>
      <dgm:spPr/>
    </dgm:pt>
    <dgm:pt modelId="{E38E341E-4F49-41CE-8315-0CF4465385BB}" type="pres">
      <dgm:prSet presAssocID="{613AD6F0-20EC-4B98-9E37-D172BA833587}" presName="sibTrans" presStyleLbl="sibTrans2D1" presStyleIdx="0" presStyleCnt="2"/>
      <dgm:spPr/>
    </dgm:pt>
    <dgm:pt modelId="{E5D82F03-9F48-4D2E-99D5-9FEB35770E0F}" type="pres">
      <dgm:prSet presAssocID="{613AD6F0-20EC-4B98-9E37-D172BA833587}" presName="connectorText" presStyleLbl="sibTrans2D1" presStyleIdx="0" presStyleCnt="2"/>
      <dgm:spPr/>
    </dgm:pt>
    <dgm:pt modelId="{1000CE76-99A5-4DFA-B20C-97C4BE19B488}" type="pres">
      <dgm:prSet presAssocID="{94AF6A3D-DD04-4EEB-993F-FA4BCDBC92CA}" presName="node" presStyleLbl="node1" presStyleIdx="1" presStyleCnt="3">
        <dgm:presLayoutVars>
          <dgm:bulletEnabled val="1"/>
        </dgm:presLayoutVars>
      </dgm:prSet>
      <dgm:spPr/>
    </dgm:pt>
    <dgm:pt modelId="{6A5DCF31-EFB5-495B-9584-622AD98CC64D}" type="pres">
      <dgm:prSet presAssocID="{4D5B84B3-CD5E-4D04-9FBF-D331CBE5A89E}" presName="sibTrans" presStyleLbl="sibTrans2D1" presStyleIdx="1" presStyleCnt="2"/>
      <dgm:spPr/>
    </dgm:pt>
    <dgm:pt modelId="{6BAE3DAF-9274-4766-87C4-6FCFCA7B3BA1}" type="pres">
      <dgm:prSet presAssocID="{4D5B84B3-CD5E-4D04-9FBF-D331CBE5A89E}" presName="connectorText" presStyleLbl="sibTrans2D1" presStyleIdx="1" presStyleCnt="2"/>
      <dgm:spPr/>
    </dgm:pt>
    <dgm:pt modelId="{78BCE491-728E-4ACF-AE0D-F565820BDA2F}" type="pres">
      <dgm:prSet presAssocID="{6CD39590-126A-45EE-A61C-21F90915F5C3}" presName="node" presStyleLbl="node1" presStyleIdx="2" presStyleCnt="3">
        <dgm:presLayoutVars>
          <dgm:bulletEnabled val="1"/>
        </dgm:presLayoutVars>
      </dgm:prSet>
      <dgm:spPr/>
    </dgm:pt>
  </dgm:ptLst>
  <dgm:cxnLst>
    <dgm:cxn modelId="{38B78D66-393D-435E-B80E-5D180ED52928}" type="presOf" srcId="{4D5B84B3-CD5E-4D04-9FBF-D331CBE5A89E}" destId="{6A5DCF31-EFB5-495B-9584-622AD98CC64D}" srcOrd="0" destOrd="0" presId="urn:microsoft.com/office/officeart/2005/8/layout/process1"/>
    <dgm:cxn modelId="{92D3FD49-0872-494F-A4B6-E642F50EAF48}" type="presOf" srcId="{6CD39590-126A-45EE-A61C-21F90915F5C3}" destId="{78BCE491-728E-4ACF-AE0D-F565820BDA2F}" srcOrd="0" destOrd="0" presId="urn:microsoft.com/office/officeart/2005/8/layout/process1"/>
    <dgm:cxn modelId="{4656434C-685A-4D3D-8AF3-C46F161FF47D}" type="presOf" srcId="{613AD6F0-20EC-4B98-9E37-D172BA833587}" destId="{E5D82F03-9F48-4D2E-99D5-9FEB35770E0F}" srcOrd="1" destOrd="0" presId="urn:microsoft.com/office/officeart/2005/8/layout/process1"/>
    <dgm:cxn modelId="{B5D49B5A-4ADB-45E7-809A-1A5448969173}" srcId="{2B947F36-EDE9-4F4E-845B-5F3BFA9A9F6F}" destId="{C6CA5723-35F5-4C7C-9DD8-7FC12A24BE8C}" srcOrd="0" destOrd="0" parTransId="{E9BA102F-50C2-4559-A38B-A831244369F7}" sibTransId="{613AD6F0-20EC-4B98-9E37-D172BA833587}"/>
    <dgm:cxn modelId="{A9F4F27B-0E31-4478-8023-6866423B2136}" srcId="{2B947F36-EDE9-4F4E-845B-5F3BFA9A9F6F}" destId="{6CD39590-126A-45EE-A61C-21F90915F5C3}" srcOrd="2" destOrd="0" parTransId="{16A9E906-262F-4E04-9F49-A56FAC14A34D}" sibTransId="{222573E3-85EF-4BE4-8C33-16220657486E}"/>
    <dgm:cxn modelId="{ABB96D85-CAF5-4393-8A2E-D1AFFDA32A20}" type="presOf" srcId="{613AD6F0-20EC-4B98-9E37-D172BA833587}" destId="{E38E341E-4F49-41CE-8315-0CF4465385BB}" srcOrd="0" destOrd="0" presId="urn:microsoft.com/office/officeart/2005/8/layout/process1"/>
    <dgm:cxn modelId="{80F7E4AD-8AED-472E-A970-7DB447B98CA4}" srcId="{2B947F36-EDE9-4F4E-845B-5F3BFA9A9F6F}" destId="{94AF6A3D-DD04-4EEB-993F-FA4BCDBC92CA}" srcOrd="1" destOrd="0" parTransId="{9BD88BDD-C3A4-4230-BFF5-68AC18EA9C1C}" sibTransId="{4D5B84B3-CD5E-4D04-9FBF-D331CBE5A89E}"/>
    <dgm:cxn modelId="{F417F2B4-A9D4-4779-A40E-D9F202D46D64}" type="presOf" srcId="{94AF6A3D-DD04-4EEB-993F-FA4BCDBC92CA}" destId="{1000CE76-99A5-4DFA-B20C-97C4BE19B488}" srcOrd="0" destOrd="0" presId="urn:microsoft.com/office/officeart/2005/8/layout/process1"/>
    <dgm:cxn modelId="{A1A067DF-485B-4901-B5CF-B06C8B4F32B9}" type="presOf" srcId="{2B947F36-EDE9-4F4E-845B-5F3BFA9A9F6F}" destId="{B614A9F7-2068-4638-B336-52C181CA708C}" srcOrd="0" destOrd="0" presId="urn:microsoft.com/office/officeart/2005/8/layout/process1"/>
    <dgm:cxn modelId="{AF1591E4-181D-42CD-AFBB-4CC593881DA7}" type="presOf" srcId="{C6CA5723-35F5-4C7C-9DD8-7FC12A24BE8C}" destId="{2363EE10-2F74-4010-8C57-DA5C36C68BE1}" srcOrd="0" destOrd="0" presId="urn:microsoft.com/office/officeart/2005/8/layout/process1"/>
    <dgm:cxn modelId="{3A8727EC-231D-4E05-A9DE-9376CAE61CD1}" type="presOf" srcId="{4D5B84B3-CD5E-4D04-9FBF-D331CBE5A89E}" destId="{6BAE3DAF-9274-4766-87C4-6FCFCA7B3BA1}" srcOrd="1" destOrd="0" presId="urn:microsoft.com/office/officeart/2005/8/layout/process1"/>
    <dgm:cxn modelId="{452866F2-FF58-4CB3-9220-7725ECFE4ACC}" type="presParOf" srcId="{B614A9F7-2068-4638-B336-52C181CA708C}" destId="{2363EE10-2F74-4010-8C57-DA5C36C68BE1}" srcOrd="0" destOrd="0" presId="urn:microsoft.com/office/officeart/2005/8/layout/process1"/>
    <dgm:cxn modelId="{86EEF08A-ACDB-457D-88E3-1E511D4D6B02}" type="presParOf" srcId="{B614A9F7-2068-4638-B336-52C181CA708C}" destId="{E38E341E-4F49-41CE-8315-0CF4465385BB}" srcOrd="1" destOrd="0" presId="urn:microsoft.com/office/officeart/2005/8/layout/process1"/>
    <dgm:cxn modelId="{B83E310F-D59B-4FF5-A801-A2CE86625050}" type="presParOf" srcId="{E38E341E-4F49-41CE-8315-0CF4465385BB}" destId="{E5D82F03-9F48-4D2E-99D5-9FEB35770E0F}" srcOrd="0" destOrd="0" presId="urn:microsoft.com/office/officeart/2005/8/layout/process1"/>
    <dgm:cxn modelId="{ECA77EED-1AD7-404E-912D-8D849C03B06C}" type="presParOf" srcId="{B614A9F7-2068-4638-B336-52C181CA708C}" destId="{1000CE76-99A5-4DFA-B20C-97C4BE19B488}" srcOrd="2" destOrd="0" presId="urn:microsoft.com/office/officeart/2005/8/layout/process1"/>
    <dgm:cxn modelId="{78A6A7FF-025B-4EA4-AC53-C19DE49C44F1}" type="presParOf" srcId="{B614A9F7-2068-4638-B336-52C181CA708C}" destId="{6A5DCF31-EFB5-495B-9584-622AD98CC64D}" srcOrd="3" destOrd="0" presId="urn:microsoft.com/office/officeart/2005/8/layout/process1"/>
    <dgm:cxn modelId="{252B184D-7E7C-4D0B-AD94-7DC3751B60C8}" type="presParOf" srcId="{6A5DCF31-EFB5-495B-9584-622AD98CC64D}" destId="{6BAE3DAF-9274-4766-87C4-6FCFCA7B3BA1}" srcOrd="0" destOrd="0" presId="urn:microsoft.com/office/officeart/2005/8/layout/process1"/>
    <dgm:cxn modelId="{E0748AD3-CE33-4F62-9585-12D3D0D84439}" type="presParOf" srcId="{B614A9F7-2068-4638-B336-52C181CA708C}" destId="{78BCE491-728E-4ACF-AE0D-F565820BDA2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63EE10-2F74-4010-8C57-DA5C36C68BE1}">
      <dsp:nvSpPr>
        <dsp:cNvPr id="0" name=""/>
        <dsp:cNvSpPr/>
      </dsp:nvSpPr>
      <dsp:spPr>
        <a:xfrm>
          <a:off x="7326" y="415640"/>
          <a:ext cx="2189785" cy="13138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chemeClr val="bg1"/>
              </a:solidFill>
            </a:rPr>
            <a:t>Enquête exploratoire</a:t>
          </a:r>
        </a:p>
        <a:p>
          <a:pPr marL="0" lvl="0" indent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bg1"/>
              </a:solidFill>
            </a:rPr>
            <a:t>(étape A)</a:t>
          </a:r>
          <a:endParaRPr lang="fr-BE" sz="1600" kern="1200" dirty="0">
            <a:solidFill>
              <a:schemeClr val="bg1"/>
            </a:solidFill>
          </a:endParaRPr>
        </a:p>
      </dsp:txBody>
      <dsp:txXfrm>
        <a:off x="45808" y="454122"/>
        <a:ext cx="2112821" cy="1236907"/>
      </dsp:txXfrm>
    </dsp:sp>
    <dsp:sp modelId="{E38E341E-4F49-41CE-8315-0CF4465385BB}">
      <dsp:nvSpPr>
        <dsp:cNvPr id="0" name=""/>
        <dsp:cNvSpPr/>
      </dsp:nvSpPr>
      <dsp:spPr>
        <a:xfrm>
          <a:off x="2416090" y="801043"/>
          <a:ext cx="464234" cy="5430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2400" kern="1200"/>
        </a:p>
      </dsp:txBody>
      <dsp:txXfrm>
        <a:off x="2416090" y="909656"/>
        <a:ext cx="324964" cy="325840"/>
      </dsp:txXfrm>
    </dsp:sp>
    <dsp:sp modelId="{1000CE76-99A5-4DFA-B20C-97C4BE19B488}">
      <dsp:nvSpPr>
        <dsp:cNvPr id="0" name=""/>
        <dsp:cNvSpPr/>
      </dsp:nvSpPr>
      <dsp:spPr>
        <a:xfrm>
          <a:off x="3073026" y="415640"/>
          <a:ext cx="2189785" cy="1313871"/>
        </a:xfrm>
        <a:prstGeom prst="roundRect">
          <a:avLst>
            <a:gd name="adj" fmla="val 10000"/>
          </a:avLst>
        </a:prstGeom>
        <a:solidFill>
          <a:schemeClr val="accent5">
            <a:hueOff val="1628513"/>
            <a:satOff val="5598"/>
            <a:lumOff val="-2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chemeClr val="bg1"/>
              </a:solidFill>
            </a:rPr>
            <a:t>Questionnaire </a:t>
          </a:r>
          <a:r>
            <a:rPr lang="fr-FR" sz="1600" kern="1200" dirty="0">
              <a:solidFill>
                <a:schemeClr val="bg1"/>
              </a:solidFill>
            </a:rPr>
            <a:t>(étape B)</a:t>
          </a:r>
          <a:endParaRPr lang="fr-BE" sz="1600" kern="1200" dirty="0">
            <a:solidFill>
              <a:schemeClr val="bg1"/>
            </a:solidFill>
          </a:endParaRPr>
        </a:p>
      </dsp:txBody>
      <dsp:txXfrm>
        <a:off x="3111508" y="454122"/>
        <a:ext cx="2112821" cy="1236907"/>
      </dsp:txXfrm>
    </dsp:sp>
    <dsp:sp modelId="{6A5DCF31-EFB5-495B-9584-622AD98CC64D}">
      <dsp:nvSpPr>
        <dsp:cNvPr id="0" name=""/>
        <dsp:cNvSpPr/>
      </dsp:nvSpPr>
      <dsp:spPr>
        <a:xfrm>
          <a:off x="5481790" y="801043"/>
          <a:ext cx="464234" cy="5430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3257026"/>
            <a:satOff val="11196"/>
            <a:lumOff val="-53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2400" kern="1200"/>
        </a:p>
      </dsp:txBody>
      <dsp:txXfrm>
        <a:off x="5481790" y="909656"/>
        <a:ext cx="324964" cy="325840"/>
      </dsp:txXfrm>
    </dsp:sp>
    <dsp:sp modelId="{78BCE491-728E-4ACF-AE0D-F565820BDA2F}">
      <dsp:nvSpPr>
        <dsp:cNvPr id="0" name=""/>
        <dsp:cNvSpPr/>
      </dsp:nvSpPr>
      <dsp:spPr>
        <a:xfrm>
          <a:off x="6138726" y="415640"/>
          <a:ext cx="2189785" cy="1313871"/>
        </a:xfrm>
        <a:prstGeom prst="roundRect">
          <a:avLst>
            <a:gd name="adj" fmla="val 10000"/>
          </a:avLst>
        </a:prstGeom>
        <a:solidFill>
          <a:schemeClr val="accent5">
            <a:hueOff val="3257026"/>
            <a:satOff val="11196"/>
            <a:lumOff val="-53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chemeClr val="bg1"/>
              </a:solidFill>
            </a:rPr>
            <a:t>Enquête focalisée </a:t>
          </a:r>
          <a:r>
            <a:rPr lang="fr-FR" sz="1600" kern="1200" dirty="0">
              <a:solidFill>
                <a:schemeClr val="bg1"/>
              </a:solidFill>
            </a:rPr>
            <a:t>(étape C)</a:t>
          </a:r>
          <a:endParaRPr lang="fr-BE" sz="1600" kern="1200" dirty="0">
            <a:solidFill>
              <a:schemeClr val="bg1"/>
            </a:solidFill>
          </a:endParaRPr>
        </a:p>
      </dsp:txBody>
      <dsp:txXfrm>
        <a:off x="6177208" y="454122"/>
        <a:ext cx="2112821" cy="1236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08A01-3A8B-45E5-8B7C-5FAF14B3829E}" type="datetimeFigureOut">
              <a:rPr lang="fr-BE" smtClean="0"/>
              <a:t>13-12-22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C1ABC-7A41-47BE-87C4-E336CEAC4A8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06027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04140B9-E3C6-08B2-98B9-E347CD10B3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AA91D4-6172-4C44-97C4-67F72AFC0FAF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322" name="Rectangle 2">
            <a:extLst>
              <a:ext uri="{FF2B5EF4-FFF2-40B4-BE49-F238E27FC236}">
                <a16:creationId xmlns:a16="http://schemas.microsoft.com/office/drawing/2014/main" id="{7636B0B7-37EC-6CF1-5CDC-2B43F046DE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2B425E99-65B1-F05D-D72E-C243043BC9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sz="1400" b="1" dirty="0"/>
              <a:t>Méthodologie de recherche mixte (qualitative et quantitative) :</a:t>
            </a:r>
          </a:p>
          <a:p>
            <a:pPr marL="285750" lvl="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200" b="0" dirty="0"/>
              <a:t>Enquête de terrain</a:t>
            </a:r>
          </a:p>
          <a:p>
            <a:pPr marL="285750" lvl="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200" b="0" dirty="0"/>
              <a:t>Entretiens semi-directifs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b="0" dirty="0"/>
              <a:t>Questionnaire &gt; Graphique du </a:t>
            </a:r>
            <a:r>
              <a:rPr lang="fr-FR" sz="1200" b="1" dirty="0"/>
              <a:t>taux de participation : n=183 CATL = 70% CATL et 73% communes</a:t>
            </a:r>
          </a:p>
          <a:p>
            <a:pPr marL="285750" lvl="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200" b="0" dirty="0"/>
              <a:t>Recherche documentaire</a:t>
            </a:r>
          </a:p>
          <a:p>
            <a:pPr>
              <a:lnSpc>
                <a:spcPct val="90000"/>
              </a:lnSpc>
            </a:pPr>
            <a:endParaRPr lang="fr-FR" sz="1400" b="0" dirty="0"/>
          </a:p>
          <a:p>
            <a:pPr>
              <a:lnSpc>
                <a:spcPct val="90000"/>
              </a:lnSpc>
            </a:pPr>
            <a:r>
              <a:rPr lang="fr-FR" sz="1400" b="1" dirty="0"/>
              <a:t>Analyse mixte des données :</a:t>
            </a:r>
          </a:p>
          <a:p>
            <a:pPr marL="285750" lvl="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200" b="0" dirty="0"/>
              <a:t>Analyse thématique de discours et observations</a:t>
            </a:r>
          </a:p>
          <a:p>
            <a:pPr marL="285750" lvl="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200" b="0" dirty="0"/>
              <a:t>Statistique descriptive</a:t>
            </a:r>
          </a:p>
          <a:p>
            <a:pPr marL="285750" lvl="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200" b="0" dirty="0"/>
              <a:t>Restitution croisée de l’analyse de toutes les étapes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3AE4F3-9C1C-4A85-82C2-51592DFC3798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225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81C122-C1DF-C131-4A11-4F418F7DA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F6ED5C-1035-C5B6-E8EC-ADCCE0F62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FEB185-5571-704E-666E-8482CF2F0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JJ/MM/AAAA</a:t>
            </a:r>
          </a:p>
        </p:txBody>
      </p:sp>
    </p:spTree>
    <p:extLst>
      <p:ext uri="{BB962C8B-B14F-4D97-AF65-F5344CB8AC3E}">
        <p14:creationId xmlns:p14="http://schemas.microsoft.com/office/powerpoint/2010/main" val="1691786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9B17ED-E407-C9A0-9880-3F1874B10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17B39B8-9784-E06A-9A19-B936FE1F7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DFE5B0-9794-9989-5CDB-E723B7FB3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JJ/MM/AAAA</a:t>
            </a:r>
          </a:p>
        </p:txBody>
      </p:sp>
    </p:spTree>
    <p:extLst>
      <p:ext uri="{BB962C8B-B14F-4D97-AF65-F5344CB8AC3E}">
        <p14:creationId xmlns:p14="http://schemas.microsoft.com/office/powerpoint/2010/main" val="184181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E9F700A-40B9-8F7D-5D49-D0534EEBC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710767" y="3860800"/>
            <a:ext cx="1758951" cy="20066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EDD36D2-6B4D-0A32-07A7-1FDC02455F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1801" y="3860800"/>
            <a:ext cx="5075767" cy="20066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0F75BB-BA5A-BDD1-97BF-2AA48767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JJ/MM/AAAA</a:t>
            </a:r>
          </a:p>
        </p:txBody>
      </p:sp>
    </p:spTree>
    <p:extLst>
      <p:ext uri="{BB962C8B-B14F-4D97-AF65-F5344CB8AC3E}">
        <p14:creationId xmlns:p14="http://schemas.microsoft.com/office/powerpoint/2010/main" val="3866781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847059-A07B-4523-5DEE-E2C19D264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8A455E1-4C59-05EA-6862-40DD7D89A3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90973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D0B888-9C81-5560-3247-DC2952B61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4B1901-461E-244A-6EEF-17B65A50A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11583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C1378A-FEC2-9283-0A9D-CC02401EA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9C8708F-A0EC-FCD9-4A9F-216E1EE7F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07157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CB6793-D783-031B-B6F2-EA015F654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1569E3-2187-093E-6257-B2D57DBC3A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7CB18FB-44F3-D1B5-1CFF-0C11505B5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10210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CB71C6-909A-8EB0-BA96-79ACF81D5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A4722BC-3DE5-D5C7-1F15-1A14E86B8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AE5FC29-06A1-BB6A-91BB-0479478ED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09C37BF-9052-28FE-1C02-8D342FAA7E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DB5F7E8-9B2D-7532-B953-A56B6DAAF5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78728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3954DD-878C-4B28-6EF1-F454BC812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2248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2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5FE7DD-03EB-FFED-8DED-97499F93D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9A2492-B9E8-836D-1781-17FE117F6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3438AC-2E46-3B5C-A11F-3BCFE3E73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85605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82C93F-4676-2B4E-230D-C8B4A25E0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FB1B0B-6A81-4137-4D26-2EC94040D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A932EC-5FF9-370D-E7D5-7C9C3FE5D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JJ/MM/AAAA</a:t>
            </a:r>
          </a:p>
        </p:txBody>
      </p:sp>
    </p:spTree>
    <p:extLst>
      <p:ext uri="{BB962C8B-B14F-4D97-AF65-F5344CB8AC3E}">
        <p14:creationId xmlns:p14="http://schemas.microsoft.com/office/powerpoint/2010/main" val="1295988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6980AB-4A97-EB58-95BC-490AA34E4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DF8E8EA-EF34-BE45-2612-9F4CDA05DB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83B954-0A06-5EBA-652B-63D5010E6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12664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A83D8E-43A1-D307-1D5B-54448AF8D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82DE255-64A6-B430-8A63-3D937BE42D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85420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AF0B25B-3742-15F9-492A-E61870396E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53552" y="620713"/>
            <a:ext cx="2838449" cy="55562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BF8DAB3-B619-3242-ADE7-F4793BF182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620713"/>
            <a:ext cx="8312151" cy="55562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46706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2683C-2CA3-7D2B-3B08-87337ABAA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A074184-D22C-6520-36E6-C54494483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79322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0848EB-5A3C-4068-1E0B-6C9EF51CE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695DF1-A6AF-1065-878B-4B484FB5E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398210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A10EB3-08F9-03CC-62C4-D4D3B7E1C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6CBC9A-A893-9CC8-62D8-831B55865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60587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4CE032-EEFF-5645-3912-50611D6AD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CFF382-AE62-929C-47AB-DFD0826709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10C8670-415E-3691-328F-638D7CA44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44770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5677F4-B439-3B94-0EEF-8E478B64F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4650F6-C7C6-2BFC-7626-BAE6D0BCE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310CC1A-ECFA-A79E-B37F-35F53BF6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57CC5E8-CD7B-5AEA-9DD2-37879B792B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FFE1DAC-1BC8-B282-A73D-60596BD3C2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570645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06BEE4-B59B-BE48-A066-58D15020C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42246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3312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BFB683-E554-B7C4-B801-7CC7967B0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47A294-8836-1918-B780-C92D1D422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C13B38-0DE1-D01E-D31D-8BF9B47AF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JJ/MM/AAAA</a:t>
            </a:r>
          </a:p>
        </p:txBody>
      </p:sp>
    </p:spTree>
    <p:extLst>
      <p:ext uri="{BB962C8B-B14F-4D97-AF65-F5344CB8AC3E}">
        <p14:creationId xmlns:p14="http://schemas.microsoft.com/office/powerpoint/2010/main" val="34695577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9DEC7A-323F-BC12-F352-48257187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164690-2EA9-B2D6-39FD-11A0B41B6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767605A-9574-EAEB-CD09-D704310D7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132662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692169-5015-949F-0EA1-0FCF11E95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0783B3F-A0B9-723A-5CED-892FB9AD46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96B5EB-4A4F-CFCB-B8FC-2C36D59B5E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30494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C5C69D-7FF5-4BD1-60EC-834F75E39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32C48C2-BF3B-E98C-7B01-7FDCB74A1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473499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FF145B7-3E35-55D0-A263-6DBB75D3CB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F0BF421-C2CE-14CC-9696-91DF2E411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6067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4FC12D-6384-8DC8-1C1F-6AC57F85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8A6E24-86BB-C0F2-811B-DBF5B0BBC2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1" y="5013326"/>
            <a:ext cx="3416300" cy="8540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9617D0E-91FA-FC0F-4786-5BBEB9E1F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51301" y="5013326"/>
            <a:ext cx="3418417" cy="8540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0F348D-8DE4-F57F-95E3-42446C606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JJ/MM/AAAA</a:t>
            </a:r>
          </a:p>
        </p:txBody>
      </p:sp>
    </p:spTree>
    <p:extLst>
      <p:ext uri="{BB962C8B-B14F-4D97-AF65-F5344CB8AC3E}">
        <p14:creationId xmlns:p14="http://schemas.microsoft.com/office/powerpoint/2010/main" val="4057746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FCCFB5-DC32-D67F-87F7-1AE76A400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1E58D4-EE9C-BFC1-2EB6-FB0797888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1360547-FAF3-FE72-8DCA-E206B1414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33B76C3-FF96-B549-507A-7B7EB5EE7D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324EE00-23DF-EE91-AFC9-44E584F4C5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5269C59-F79A-B998-9AFA-00706F118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JJ/MM/AAAA</a:t>
            </a:r>
          </a:p>
        </p:txBody>
      </p:sp>
    </p:spTree>
    <p:extLst>
      <p:ext uri="{BB962C8B-B14F-4D97-AF65-F5344CB8AC3E}">
        <p14:creationId xmlns:p14="http://schemas.microsoft.com/office/powerpoint/2010/main" val="234089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2B1129-B5C0-5E4E-8C87-E76FE93D7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730098B-ECB2-E8DB-F4C5-15CFDD8FE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JJ/MM/AAAA</a:t>
            </a:r>
          </a:p>
        </p:txBody>
      </p:sp>
    </p:spTree>
    <p:extLst>
      <p:ext uri="{BB962C8B-B14F-4D97-AF65-F5344CB8AC3E}">
        <p14:creationId xmlns:p14="http://schemas.microsoft.com/office/powerpoint/2010/main" val="1513715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36AC0FC-9349-B4D8-4172-2E441C3C8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JJ/MM/AAAA</a:t>
            </a:r>
          </a:p>
        </p:txBody>
      </p:sp>
    </p:spTree>
    <p:extLst>
      <p:ext uri="{BB962C8B-B14F-4D97-AF65-F5344CB8AC3E}">
        <p14:creationId xmlns:p14="http://schemas.microsoft.com/office/powerpoint/2010/main" val="4259643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AF89FB-D9C0-A6CD-71C5-33A7BDC8A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CC12AC-54FE-31B6-E902-1B16FC808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A409AFC-5FE9-AA81-2A08-25D834A28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721846-7F21-1492-5C37-660C90498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JJ/MM/AAAA</a:t>
            </a:r>
          </a:p>
        </p:txBody>
      </p:sp>
    </p:spTree>
    <p:extLst>
      <p:ext uri="{BB962C8B-B14F-4D97-AF65-F5344CB8AC3E}">
        <p14:creationId xmlns:p14="http://schemas.microsoft.com/office/powerpoint/2010/main" val="640341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AEB3BD-7F33-24CB-04C0-E95DEF7A5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FD8FEA0-8D9B-B415-F648-4C45DAB51B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7CDD2C2-12F5-B2BC-248E-F55D06FF9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B4A14EF-CCD1-3705-2C4D-1E440D335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JJ/MM/AAAA</a:t>
            </a:r>
          </a:p>
        </p:txBody>
      </p:sp>
    </p:spTree>
    <p:extLst>
      <p:ext uri="{BB962C8B-B14F-4D97-AF65-F5344CB8AC3E}">
        <p14:creationId xmlns:p14="http://schemas.microsoft.com/office/powerpoint/2010/main" val="610178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E96B6BF-0204-7ABD-C87B-D12A7719B6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3860800"/>
            <a:ext cx="70231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Présentation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C8CE1E3-761B-B233-8EC1-36EBE34106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5013326"/>
            <a:ext cx="703791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Présentation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BBB41E5-6A4B-C9B0-E0DF-CD00DF3EA99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16585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0">
                <a:solidFill>
                  <a:schemeClr val="bg2"/>
                </a:solidFill>
              </a:defRPr>
            </a:lvl1pPr>
          </a:lstStyle>
          <a:p>
            <a:r>
              <a:rPr lang="fr-FR" altLang="fr-FR"/>
              <a:t>JJ/MM/AAAA</a:t>
            </a:r>
          </a:p>
        </p:txBody>
      </p:sp>
    </p:spTree>
    <p:extLst>
      <p:ext uri="{BB962C8B-B14F-4D97-AF65-F5344CB8AC3E}">
        <p14:creationId xmlns:p14="http://schemas.microsoft.com/office/powerpoint/2010/main" val="251548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rgbClr val="E2003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rgbClr val="E2003C"/>
          </a:solidFill>
          <a:latin typeface="Trebuchet MS" panose="020B0603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rgbClr val="E2003C"/>
          </a:solidFill>
          <a:latin typeface="Trebuchet MS" panose="020B0603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rgbClr val="E2003C"/>
          </a:solidFill>
          <a:latin typeface="Trebuchet MS" panose="020B0603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rgbClr val="E2003C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E2003C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E2003C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E2003C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E2003C"/>
          </a:solidFill>
          <a:latin typeface="Trebuchet MS" panose="020B0603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3200" b="1" kern="1200">
          <a:solidFill>
            <a:srgbClr val="E2003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7BDBF365-2DED-A9DD-44D2-66F1A51E27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620714"/>
            <a:ext cx="10972800" cy="433387"/>
          </a:xfrm>
          <a:prstGeom prst="rect">
            <a:avLst/>
          </a:prstGeom>
          <a:solidFill>
            <a:srgbClr val="0096D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4930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5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anose="020B0603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anose="020B0603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anose="020B0603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anose="020B0603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250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Fanny.Duysens@one.be" TargetMode="Externa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6B37D19C-51FA-D52E-1697-40B11B15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2456" y="6237312"/>
            <a:ext cx="3187083" cy="476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rgbClr val="808080"/>
                </a:solidFill>
                <a:latin typeface="Trebuchet MS" panose="020B0603020202020204" pitchFamily="34" charset="0"/>
              </a:rPr>
              <a:t>GT7 réforme ATL – 01/12/2022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ED41A1EB-13FB-F0EC-7BC3-BB48A3AE362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04008" y="2068497"/>
            <a:ext cx="8060440" cy="1499322"/>
          </a:xfrm>
          <a:ln>
            <a:noFill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fr-FR" altLang="fr-FR" sz="2800" u="dotted" dirty="0"/>
              <a:t>La fonction de coordinateur/</a:t>
            </a:r>
            <a:r>
              <a:rPr lang="fr-FR" altLang="fr-FR" sz="2800" u="dotted" dirty="0" err="1"/>
              <a:t>trice</a:t>
            </a:r>
            <a:r>
              <a:rPr lang="fr-FR" altLang="fr-FR" sz="2800" u="dotted" dirty="0"/>
              <a:t> ATL :</a:t>
            </a:r>
            <a:br>
              <a:rPr lang="fr-FR" altLang="fr-FR" sz="2800" u="dotted" dirty="0"/>
            </a:br>
            <a:r>
              <a:rPr lang="fr-FR" altLang="fr-FR" sz="2800" u="dotted" dirty="0"/>
              <a:t>De la définition à l’appropriation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7D832D8D-AEF2-DE4E-177D-EB855789CB9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702343" y="3948340"/>
            <a:ext cx="6863770" cy="19084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altLang="fr-FR" sz="1800" dirty="0"/>
              <a:t>Recherche 2019-2022</a:t>
            </a:r>
          </a:p>
          <a:p>
            <a:pPr>
              <a:lnSpc>
                <a:spcPct val="150000"/>
              </a:lnSpc>
            </a:pPr>
            <a:endParaRPr lang="fr-FR" altLang="fr-FR" sz="1800" dirty="0"/>
          </a:p>
          <a:p>
            <a:pPr>
              <a:lnSpc>
                <a:spcPct val="150000"/>
              </a:lnSpc>
            </a:pPr>
            <a:r>
              <a:rPr lang="fr-FR" altLang="fr-FR" sz="1800" dirty="0"/>
              <a:t>Par Fanny Duysens - Direction Recherches &amp; Développement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2BC297-8524-20A3-8D8A-89DECBEC7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sz="2400" dirty="0"/>
              <a:t>Des pistes de réflexion et d’action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6FC716-5450-772F-7BBC-5883BDA1C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9102" y="1825625"/>
            <a:ext cx="9764697" cy="4351338"/>
          </a:xfrm>
        </p:spPr>
        <p:txBody>
          <a:bodyPr/>
          <a:lstStyle/>
          <a:p>
            <a:pPr algn="just">
              <a:lnSpc>
                <a:spcPct val="150000"/>
              </a:lnSpc>
              <a:buFont typeface="+mj-lt"/>
              <a:buAutoNum type="arabicPeriod" startAt="4"/>
            </a:pPr>
            <a:r>
              <a:rPr lang="fr-FR" sz="1800" b="1" u="sng" dirty="0">
                <a:latin typeface="+mj-lt"/>
              </a:rPr>
              <a:t>Le secteur ATL</a:t>
            </a:r>
          </a:p>
          <a:p>
            <a:pPr lvl="1" algn="just">
              <a:lnSpc>
                <a:spcPct val="150000"/>
              </a:lnSpc>
            </a:pPr>
            <a:endParaRPr lang="fr-FR" sz="1600" dirty="0">
              <a:latin typeface="+mj-lt"/>
            </a:endParaRP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fr-FR" sz="1600" dirty="0">
                <a:latin typeface="+mj-lt"/>
              </a:rPr>
              <a:t>Promouvoir l’ATL par des campagnes à destination des pouvoirs locaux, des acteurs concernés et du grand public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fr-FR" sz="1600" dirty="0">
                <a:latin typeface="+mj-lt"/>
              </a:rPr>
              <a:t>Améliorer les statuts et conditions de travail des professionnels de l’accueil, en particulier AES</a:t>
            </a:r>
            <a:endParaRPr lang="fr-BE" sz="1600" dirty="0"/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fr-FR" sz="1600" dirty="0">
                <a:latin typeface="+mj-lt"/>
              </a:rPr>
              <a:t>Faire des liens entre l’ATL et l’enseignement afin de favoriser la qualité de l’accueil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20283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55B723F-3DCB-8464-0DAE-F4C4DE9DCE8D}"/>
              </a:ext>
            </a:extLst>
          </p:cNvPr>
          <p:cNvSpPr txBox="1"/>
          <p:nvPr/>
        </p:nvSpPr>
        <p:spPr>
          <a:xfrm>
            <a:off x="3035660" y="1052737"/>
            <a:ext cx="6120680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BE" sz="2400" b="1" i="1" dirty="0">
                <a:solidFill>
                  <a:srgbClr val="E2003C"/>
                </a:solidFill>
                <a:latin typeface="Trebuchet MS" panose="020B0603020202020204" pitchFamily="34" charset="0"/>
              </a:rPr>
              <a:t>Merci de votre attention !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r-BE" sz="2400" b="1" dirty="0">
              <a:solidFill>
                <a:srgbClr val="E2003C"/>
              </a:solidFill>
              <a:latin typeface="Trebuchet MS" panose="020B0603020202020204" pitchFamily="34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BE" b="1" dirty="0">
                <a:solidFill>
                  <a:srgbClr val="E2003C"/>
                </a:solidFill>
                <a:latin typeface="Trebuchet MS" panose="020B0603020202020204" pitchFamily="34" charset="0"/>
              </a:rPr>
              <a:t>Fanny Duysens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BE" b="1" dirty="0">
                <a:solidFill>
                  <a:srgbClr val="E2003C"/>
                </a:solidFill>
                <a:latin typeface="Trebuchet MS" panose="020B0603020202020204" pitchFamily="34" charset="0"/>
              </a:rPr>
              <a:t>Direction Recherches &amp; Développement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BE" b="1" dirty="0">
                <a:solidFill>
                  <a:srgbClr val="E2003C"/>
                </a:solidFill>
                <a:latin typeface="Trebuchet MS" panose="020B0603020202020204" pitchFamily="34" charset="0"/>
              </a:rPr>
              <a:t>(</a:t>
            </a:r>
            <a:r>
              <a:rPr lang="fr-BE" b="1" dirty="0">
                <a:solidFill>
                  <a:srgbClr val="E2003C"/>
                </a:solidFill>
                <a:latin typeface="Trebuchet MS" panose="020B0603020202020204" pitchFamily="34" charset="0"/>
                <a:hlinkClick r:id="rId2"/>
              </a:rPr>
              <a:t>Fanny.Duysens@one.be</a:t>
            </a:r>
            <a:r>
              <a:rPr lang="fr-BE" b="1" dirty="0">
                <a:solidFill>
                  <a:srgbClr val="E2003C"/>
                </a:solidFill>
                <a:latin typeface="Trebuchet MS" panose="020B0603020202020204" pitchFamily="34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BE" sz="4800" b="1" dirty="0">
              <a:solidFill>
                <a:srgbClr val="E2003C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C18F46-DF3F-090C-5DE4-5C8CEED36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400" dirty="0"/>
              <a:t>Recherche-action sur la fonction de CATL</a:t>
            </a:r>
            <a:endParaRPr lang="fr-BE" sz="2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12D1D8-A395-06DA-D7A2-3286476A2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825625"/>
            <a:ext cx="10134600" cy="4351338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fr-FR" sz="1800" b="1" i="1" dirty="0">
                <a:latin typeface="+mj-lt"/>
              </a:rPr>
              <a:t>Comment</a:t>
            </a:r>
            <a:r>
              <a:rPr lang="fr-FR" sz="1800" b="1" dirty="0">
                <a:latin typeface="+mj-lt"/>
              </a:rPr>
              <a:t> les coordinateurs/</a:t>
            </a:r>
            <a:r>
              <a:rPr lang="fr-FR" sz="1800" b="1" dirty="0" err="1">
                <a:latin typeface="+mj-lt"/>
              </a:rPr>
              <a:t>trices</a:t>
            </a:r>
            <a:r>
              <a:rPr lang="fr-FR" sz="1800" b="1" dirty="0">
                <a:latin typeface="+mj-lt"/>
              </a:rPr>
              <a:t> ATL s’approprient-ils la fonction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r-FR" sz="1800" b="1" dirty="0">
                <a:latin typeface="+mj-lt"/>
              </a:rPr>
              <a:t>pour mettre en œuvre l’action publique pour l’accueil temps libre des enfants ?</a:t>
            </a:r>
          </a:p>
          <a:p>
            <a:pPr algn="just">
              <a:lnSpc>
                <a:spcPct val="150000"/>
              </a:lnSpc>
            </a:pPr>
            <a:endParaRPr lang="fr-FR" sz="1800" b="1" dirty="0">
              <a:latin typeface="+mj-lt"/>
            </a:endParaRPr>
          </a:p>
          <a:p>
            <a:pPr lvl="1" algn="just">
              <a:lnSpc>
                <a:spcPct val="150000"/>
              </a:lnSpc>
            </a:pPr>
            <a:r>
              <a:rPr lang="fr-FR" sz="1600" dirty="0">
                <a:latin typeface="+mj-lt"/>
              </a:rPr>
              <a:t>Comprendre les point de vue des CATL</a:t>
            </a:r>
          </a:p>
          <a:p>
            <a:pPr lvl="1" algn="just">
              <a:lnSpc>
                <a:spcPct val="150000"/>
              </a:lnSpc>
            </a:pPr>
            <a:r>
              <a:rPr lang="fr-FR" sz="1600" dirty="0">
                <a:latin typeface="+mj-lt"/>
              </a:rPr>
              <a:t>Identifier les forces et les difficultés de la fonction</a:t>
            </a:r>
          </a:p>
          <a:p>
            <a:pPr lvl="1" algn="just">
              <a:lnSpc>
                <a:spcPct val="150000"/>
              </a:lnSpc>
            </a:pPr>
            <a:r>
              <a:rPr lang="fr-FR" sz="1600" dirty="0">
                <a:latin typeface="+mj-lt"/>
              </a:rPr>
              <a:t>Proposer des pistes de réflexion et d’action (ONE, acteurs du secteur, réforme ATL…)</a:t>
            </a:r>
            <a:endParaRPr lang="fr-BE" sz="1600" dirty="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6CEA78-A5BC-11C4-1A79-7D38ABC8C03F}"/>
              </a:ext>
            </a:extLst>
          </p:cNvPr>
          <p:cNvSpPr/>
          <p:nvPr/>
        </p:nvSpPr>
        <p:spPr bwMode="auto">
          <a:xfrm>
            <a:off x="1719308" y="1825625"/>
            <a:ext cx="8753383" cy="109195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4800" b="1" i="0" u="none" strike="noStrike" cap="none" normalizeH="0" baseline="0">
              <a:ln>
                <a:noFill/>
              </a:ln>
              <a:solidFill>
                <a:srgbClr val="E2003C"/>
              </a:solidFill>
              <a:effectLst/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17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0E49E9-115F-677F-238A-FA440CA22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sz="2400" dirty="0"/>
              <a:t>Méthodologie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63D4D5-DCE3-BAD1-42E7-5B92202DB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982" y="1825625"/>
            <a:ext cx="9755818" cy="4351338"/>
          </a:xfrm>
        </p:spPr>
        <p:txBody>
          <a:bodyPr/>
          <a:lstStyle/>
          <a:p>
            <a:pPr algn="just"/>
            <a:endParaRPr lang="fr-FR" sz="1800" dirty="0"/>
          </a:p>
          <a:p>
            <a:pPr algn="just"/>
            <a:endParaRPr lang="fr-FR" sz="1800" dirty="0"/>
          </a:p>
          <a:p>
            <a:pPr algn="just"/>
            <a:endParaRPr lang="fr-FR" sz="1800" dirty="0"/>
          </a:p>
          <a:p>
            <a:pPr algn="just"/>
            <a:endParaRPr lang="fr-FR" sz="1800" dirty="0"/>
          </a:p>
          <a:p>
            <a:pPr algn="just"/>
            <a:endParaRPr lang="fr-FR" sz="1800" dirty="0"/>
          </a:p>
          <a:p>
            <a:pPr algn="just">
              <a:lnSpc>
                <a:spcPct val="150000"/>
              </a:lnSpc>
            </a:pPr>
            <a:r>
              <a:rPr lang="fr-FR" sz="1800" b="1" dirty="0">
                <a:latin typeface="+mj-lt"/>
              </a:rPr>
              <a:t>Méthodologie mixte </a:t>
            </a:r>
            <a:r>
              <a:rPr lang="fr-FR" sz="1800" dirty="0">
                <a:latin typeface="+mj-lt"/>
              </a:rPr>
              <a:t>(qualitative et quantitative)</a:t>
            </a:r>
          </a:p>
          <a:p>
            <a:pPr lvl="1" algn="just">
              <a:lnSpc>
                <a:spcPct val="150000"/>
              </a:lnSpc>
            </a:pPr>
            <a:r>
              <a:rPr lang="fr-FR" sz="1600" dirty="0">
                <a:latin typeface="+mj-lt"/>
              </a:rPr>
              <a:t>Enquête de terrain</a:t>
            </a:r>
          </a:p>
          <a:p>
            <a:pPr lvl="1" algn="just">
              <a:lnSpc>
                <a:spcPct val="150000"/>
              </a:lnSpc>
            </a:pPr>
            <a:r>
              <a:rPr lang="fr-FR" sz="1600" dirty="0">
                <a:latin typeface="+mj-lt"/>
              </a:rPr>
              <a:t>Entretiens semi-directifs</a:t>
            </a:r>
          </a:p>
          <a:p>
            <a:pPr lvl="1" algn="just">
              <a:lnSpc>
                <a:spcPct val="150000"/>
              </a:lnSpc>
            </a:pPr>
            <a:r>
              <a:rPr lang="fr-FR" sz="1600" dirty="0">
                <a:latin typeface="+mj-lt"/>
              </a:rPr>
              <a:t>Questionnaire</a:t>
            </a:r>
          </a:p>
          <a:p>
            <a:pPr lvl="1" algn="just">
              <a:lnSpc>
                <a:spcPct val="150000"/>
              </a:lnSpc>
            </a:pPr>
            <a:r>
              <a:rPr lang="fr-FR" sz="1600" dirty="0">
                <a:latin typeface="+mj-lt"/>
              </a:rPr>
              <a:t>Recherche documentaire</a:t>
            </a:r>
          </a:p>
          <a:p>
            <a:pPr algn="just">
              <a:lnSpc>
                <a:spcPct val="150000"/>
              </a:lnSpc>
            </a:pPr>
            <a:r>
              <a:rPr lang="fr-FR" sz="1800" b="1" dirty="0">
                <a:latin typeface="+mj-lt"/>
              </a:rPr>
              <a:t>Analyse thématique </a:t>
            </a:r>
            <a:r>
              <a:rPr lang="fr-FR" sz="1800" dirty="0">
                <a:latin typeface="+mj-lt"/>
              </a:rPr>
              <a:t>et </a:t>
            </a:r>
            <a:r>
              <a:rPr lang="fr-FR" sz="1800" b="1" dirty="0">
                <a:latin typeface="+mj-lt"/>
              </a:rPr>
              <a:t>statistique descriptive</a:t>
            </a:r>
            <a:r>
              <a:rPr lang="fr-BE" sz="1600" b="1" dirty="0">
                <a:latin typeface="+mj-lt"/>
              </a:rPr>
              <a:t> </a:t>
            </a:r>
            <a:r>
              <a:rPr lang="fr-FR" sz="1800" dirty="0">
                <a:latin typeface="+mj-lt"/>
              </a:rPr>
              <a:t>des données</a:t>
            </a:r>
          </a:p>
        </p:txBody>
      </p:sp>
      <p:graphicFrame>
        <p:nvGraphicFramePr>
          <p:cNvPr id="4" name="Espace réservé du contenu 4">
            <a:extLst>
              <a:ext uri="{FF2B5EF4-FFF2-40B4-BE49-F238E27FC236}">
                <a16:creationId xmlns:a16="http://schemas.microsoft.com/office/drawing/2014/main" id="{E95816BD-DBCE-C6A8-3733-7FE51F3C546A}"/>
              </a:ext>
            </a:extLst>
          </p:cNvPr>
          <p:cNvGraphicFramePr>
            <a:graphicFrameLocks/>
          </p:cNvGraphicFramePr>
          <p:nvPr/>
        </p:nvGraphicFramePr>
        <p:xfrm>
          <a:off x="1928081" y="1225585"/>
          <a:ext cx="8335838" cy="2145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3985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F22B49-EFA4-8032-A6EC-A9C6B9B7E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sz="2400" dirty="0"/>
              <a:t>Conclusions de recherche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2D497B-3585-126B-DAA8-04AAC027C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981" y="1484784"/>
            <a:ext cx="8441369" cy="475250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altLang="fr-FR" sz="1800" u="sng" dirty="0">
                <a:latin typeface="+mj-lt"/>
              </a:rPr>
              <a:t>Des succès…</a:t>
            </a:r>
          </a:p>
          <a:p>
            <a:pPr algn="just">
              <a:lnSpc>
                <a:spcPct val="150000"/>
              </a:lnSpc>
            </a:pPr>
            <a:endParaRPr lang="fr-FR" altLang="fr-FR" sz="1800" u="sng" dirty="0">
              <a:latin typeface="+mj-lt"/>
            </a:endParaRPr>
          </a:p>
          <a:p>
            <a:pPr lvl="1" algn="just">
              <a:lnSpc>
                <a:spcPct val="150000"/>
              </a:lnSpc>
            </a:pPr>
            <a:r>
              <a:rPr lang="fr-FR" altLang="fr-FR" sz="1800" b="1" dirty="0">
                <a:latin typeface="+mj-lt"/>
              </a:rPr>
              <a:t>Etendue du dispositif ATL et développement du secteur</a:t>
            </a:r>
          </a:p>
          <a:p>
            <a:pPr lvl="2" algn="just">
              <a:lnSpc>
                <a:spcPct val="150000"/>
              </a:lnSpc>
            </a:pPr>
            <a:r>
              <a:rPr lang="fr-FR" altLang="fr-FR" sz="1600" dirty="0">
                <a:latin typeface="+mj-lt"/>
              </a:rPr>
              <a:t>250 communes = 90% de la FWB (actualiser)</a:t>
            </a:r>
          </a:p>
          <a:p>
            <a:pPr lvl="2" algn="just">
              <a:lnSpc>
                <a:spcPct val="150000"/>
              </a:lnSpc>
            </a:pPr>
            <a:endParaRPr lang="fr-FR" altLang="fr-FR" sz="1600" dirty="0">
              <a:latin typeface="+mj-lt"/>
            </a:endParaRPr>
          </a:p>
          <a:p>
            <a:pPr lvl="1" algn="just">
              <a:lnSpc>
                <a:spcPct val="150000"/>
              </a:lnSpc>
            </a:pPr>
            <a:r>
              <a:rPr lang="fr-FR" altLang="fr-FR" sz="1800" b="1" dirty="0">
                <a:latin typeface="+mj-lt"/>
              </a:rPr>
              <a:t>Implémentation et professionnalisation de la fonction de CATL </a:t>
            </a:r>
            <a:r>
              <a:rPr lang="fr-FR" altLang="fr-FR" sz="1800" dirty="0">
                <a:latin typeface="+mj-lt"/>
              </a:rPr>
              <a:t>grâce aux mesures structurelles ET aux initiatives des coordinateurs/</a:t>
            </a:r>
            <a:r>
              <a:rPr lang="fr-FR" altLang="fr-FR" sz="1800" dirty="0" err="1">
                <a:latin typeface="+mj-lt"/>
              </a:rPr>
              <a:t>trices</a:t>
            </a:r>
            <a:endParaRPr lang="fr-FR" altLang="fr-FR" sz="1800" dirty="0">
              <a:latin typeface="+mj-lt"/>
            </a:endParaRPr>
          </a:p>
          <a:p>
            <a:pPr lvl="2" algn="just">
              <a:lnSpc>
                <a:spcPct val="150000"/>
              </a:lnSpc>
            </a:pPr>
            <a:r>
              <a:rPr lang="fr-FR" altLang="fr-FR" sz="1600" dirty="0">
                <a:latin typeface="+mj-lt"/>
              </a:rPr>
              <a:t>Profil de fonction</a:t>
            </a:r>
          </a:p>
          <a:p>
            <a:pPr lvl="2" algn="just">
              <a:lnSpc>
                <a:spcPct val="150000"/>
              </a:lnSpc>
            </a:pPr>
            <a:r>
              <a:rPr lang="fr-FR" altLang="fr-FR" sz="1600" dirty="0">
                <a:latin typeface="+mj-lt"/>
              </a:rPr>
              <a:t>Subvention</a:t>
            </a:r>
          </a:p>
          <a:p>
            <a:pPr lvl="2" algn="just">
              <a:lnSpc>
                <a:spcPct val="150000"/>
              </a:lnSpc>
            </a:pPr>
            <a:r>
              <a:rPr lang="fr-FR" altLang="fr-FR" sz="1600" dirty="0">
                <a:latin typeface="+mj-lt"/>
              </a:rPr>
              <a:t>Outils de travail</a:t>
            </a:r>
          </a:p>
          <a:p>
            <a:pPr lvl="2" algn="just">
              <a:lnSpc>
                <a:spcPct val="150000"/>
              </a:lnSpc>
            </a:pPr>
            <a:r>
              <a:rPr lang="fr-FR" altLang="fr-FR" sz="1600" dirty="0">
                <a:latin typeface="+mj-lt"/>
              </a:rPr>
              <a:t>Accompagnement</a:t>
            </a:r>
          </a:p>
          <a:p>
            <a:pPr algn="just"/>
            <a:endParaRPr lang="fr-FR" altLang="fr-FR" sz="1800" dirty="0">
              <a:latin typeface="+mj-lt"/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70429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5A80B0-E1FB-11CB-0367-9EF14C801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sz="2400" dirty="0"/>
              <a:t>Conclusions de recherche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A7B82EE-7F95-6C49-3EAE-730173838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5479" y="1825625"/>
            <a:ext cx="6018321" cy="43513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altLang="fr-FR" sz="1800" u="sng" dirty="0">
                <a:latin typeface="+mj-lt"/>
              </a:rPr>
              <a:t>Des enjeux…</a:t>
            </a:r>
          </a:p>
          <a:p>
            <a:pPr algn="just">
              <a:lnSpc>
                <a:spcPct val="150000"/>
              </a:lnSpc>
            </a:pPr>
            <a:endParaRPr lang="fr-FR" altLang="fr-FR" sz="1800" u="sng" dirty="0">
              <a:latin typeface="+mj-lt"/>
            </a:endParaRPr>
          </a:p>
          <a:p>
            <a:pPr lvl="1">
              <a:lnSpc>
                <a:spcPct val="150000"/>
              </a:lnSpc>
            </a:pPr>
            <a:r>
              <a:rPr lang="fr-FR" altLang="fr-FR" sz="1800" b="1" dirty="0">
                <a:latin typeface="+mj-lt"/>
              </a:rPr>
              <a:t>Connaissance et reconnaissance </a:t>
            </a:r>
            <a:r>
              <a:rPr lang="fr-FR" altLang="fr-FR" sz="1800" dirty="0">
                <a:latin typeface="+mj-lt"/>
              </a:rPr>
              <a:t>du secteur ATL et de la fonction de coordination</a:t>
            </a:r>
          </a:p>
          <a:p>
            <a:pPr lvl="1">
              <a:lnSpc>
                <a:spcPct val="150000"/>
              </a:lnSpc>
            </a:pPr>
            <a:endParaRPr lang="fr-FR" altLang="fr-FR" sz="1800" dirty="0">
              <a:latin typeface="+mj-lt"/>
            </a:endParaRPr>
          </a:p>
          <a:p>
            <a:pPr lvl="1">
              <a:lnSpc>
                <a:spcPct val="150000"/>
              </a:lnSpc>
            </a:pPr>
            <a:r>
              <a:rPr lang="fr-FR" altLang="fr-FR" sz="1800" b="1" dirty="0">
                <a:latin typeface="+mj-lt"/>
              </a:rPr>
              <a:t>Conciliation du cadre législatif et des possibilités d’appropriation</a:t>
            </a:r>
            <a:r>
              <a:rPr lang="fr-FR" altLang="fr-FR" sz="1800" dirty="0">
                <a:latin typeface="+mj-lt"/>
              </a:rPr>
              <a:t> de la fonction de CATL dans la diversité des contextes locaux</a:t>
            </a:r>
            <a:endParaRPr lang="fr-BE" altLang="fr-FR" sz="1800" dirty="0">
              <a:latin typeface="+mj-lt"/>
            </a:endParaRPr>
          </a:p>
          <a:p>
            <a:endParaRPr lang="fr-BE" dirty="0"/>
          </a:p>
        </p:txBody>
      </p:sp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id="{92EBA9AF-22E4-EB54-5980-78F1DDD8D6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989" y="1508621"/>
            <a:ext cx="2998672" cy="497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78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7518AD-57CE-B30D-0986-E980720CB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9718" y="2595731"/>
            <a:ext cx="8688280" cy="564719"/>
          </a:xfrm>
        </p:spPr>
        <p:txBody>
          <a:bodyPr/>
          <a:lstStyle/>
          <a:p>
            <a:r>
              <a:rPr lang="fr-BE" sz="3200" dirty="0"/>
              <a:t>Des pistes de réflexion et d’action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E5307AD-85A4-4F16-F3FA-4EF824F200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0867" y="3602038"/>
            <a:ext cx="4838330" cy="1655762"/>
          </a:xfrm>
        </p:spPr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fr-FR" sz="1800" b="1" dirty="0">
                <a:latin typeface="+mj-lt"/>
              </a:rPr>
              <a:t>La définition de la fonction de CATL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1800" b="1" dirty="0">
                <a:latin typeface="+mj-lt"/>
              </a:rPr>
              <a:t>Le dispositif de coordination ATL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1800" b="1" dirty="0">
                <a:latin typeface="+mj-lt"/>
              </a:rPr>
              <a:t>L’accompagnement des CATL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1800" b="1" dirty="0">
                <a:latin typeface="+mj-lt"/>
              </a:rPr>
              <a:t>Le secteur ATL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64645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03B730-789C-9E6D-3900-05C79AF87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sz="2400" dirty="0"/>
              <a:t>Des pistes de réflexion et d’action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36FB4C-0253-B284-8148-319F02CE4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9102" y="1438184"/>
            <a:ext cx="9764697" cy="473878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fr-FR" sz="1800" b="1" u="sng" dirty="0">
                <a:latin typeface="+mj-lt"/>
              </a:rPr>
              <a:t>La définition de la fonction de CATL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endParaRPr lang="fr-FR" sz="1800" b="1" dirty="0">
              <a:latin typeface="+mj-lt"/>
            </a:endParaRP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fr-FR" sz="1600" b="1" dirty="0">
                <a:latin typeface="+mj-lt"/>
              </a:rPr>
              <a:t>Les conventions de collaboration communes-ONE</a:t>
            </a:r>
          </a:p>
          <a:p>
            <a:pPr lvl="2" algn="just">
              <a:lnSpc>
                <a:spcPct val="150000"/>
              </a:lnSpc>
            </a:pPr>
            <a:r>
              <a:rPr lang="fr-FR" sz="1400" dirty="0">
                <a:latin typeface="+mj-lt"/>
              </a:rPr>
              <a:t>Actualiser régulièrement les conventions pour intégrer les changements dans les contrats et les conditions de travail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fr-FR" sz="1600" b="1" dirty="0">
                <a:latin typeface="+mj-lt"/>
              </a:rPr>
              <a:t>Les missions et le cumul de fonctions</a:t>
            </a:r>
          </a:p>
          <a:p>
            <a:pPr lvl="2" algn="just">
              <a:lnSpc>
                <a:spcPct val="150000"/>
              </a:lnSpc>
            </a:pPr>
            <a:r>
              <a:rPr lang="fr-FR" sz="1400" dirty="0">
                <a:latin typeface="+mj-lt"/>
              </a:rPr>
              <a:t>Penser les missions spécifiques en adéquation avec les fonctions parallèles liées à la coordination ATL</a:t>
            </a:r>
          </a:p>
          <a:p>
            <a:pPr lvl="2" algn="just">
              <a:lnSpc>
                <a:spcPct val="150000"/>
              </a:lnSpc>
            </a:pPr>
            <a:r>
              <a:rPr lang="fr-FR" sz="1400" dirty="0">
                <a:latin typeface="+mj-lt"/>
              </a:rPr>
              <a:t>Définir les différentes fonctions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fr-FR" sz="1600" b="1" dirty="0">
                <a:latin typeface="+mj-lt"/>
              </a:rPr>
              <a:t>Le statut</a:t>
            </a:r>
          </a:p>
          <a:p>
            <a:pPr lvl="2" algn="just">
              <a:lnSpc>
                <a:spcPct val="150000"/>
              </a:lnSpc>
            </a:pPr>
            <a:r>
              <a:rPr lang="fr-FR" sz="1400" dirty="0">
                <a:latin typeface="+mj-lt"/>
              </a:rPr>
              <a:t>Questionner l’attachement contractuel à des communes, des ASBL ou l’ONE</a:t>
            </a:r>
          </a:p>
          <a:p>
            <a:pPr algn="just">
              <a:lnSpc>
                <a:spcPct val="150000"/>
              </a:lnSpc>
            </a:pPr>
            <a:endParaRPr lang="fr-FR" sz="1800" dirty="0">
              <a:latin typeface="+mj-lt"/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1566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B40A28-5F54-A00A-626E-561238275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sz="2400" dirty="0"/>
              <a:t>Des pistes de réflexion et d’action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51E6E2-385D-38C1-1B05-A406DA064F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7980" y="1825625"/>
            <a:ext cx="4396419" cy="4351338"/>
          </a:xfrm>
        </p:spPr>
        <p:txBody>
          <a:bodyPr/>
          <a:lstStyle/>
          <a:p>
            <a:pPr algn="just">
              <a:lnSpc>
                <a:spcPct val="150000"/>
              </a:lnSpc>
              <a:buFont typeface="+mj-lt"/>
              <a:buAutoNum type="arabicPeriod" startAt="2"/>
            </a:pPr>
            <a:r>
              <a:rPr lang="fr-FR" sz="1800" b="1" u="sng" dirty="0">
                <a:latin typeface="+mj-lt"/>
              </a:rPr>
              <a:t>Le dispositif de coordination ATL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 startAt="2"/>
            </a:pPr>
            <a:endParaRPr lang="fr-FR" sz="1600" dirty="0">
              <a:latin typeface="+mj-lt"/>
            </a:endParaRP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fr-FR" sz="1600" dirty="0">
                <a:latin typeface="+mj-lt"/>
              </a:rPr>
              <a:t>Renforcer les rôles et les moyens des CCA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fr-FR" sz="1600" dirty="0">
                <a:latin typeface="+mj-lt"/>
              </a:rPr>
              <a:t>Repenser le cycle de la coordination après le premier programme CLE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fr-FR" sz="1600" dirty="0">
                <a:latin typeface="+mj-lt"/>
              </a:rPr>
              <a:t>Alléger/soutenir les activités administratives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fr-FR" sz="1600" dirty="0">
                <a:latin typeface="+mj-lt"/>
              </a:rPr>
              <a:t>Former à l’utilisation des outils informatiques</a:t>
            </a:r>
          </a:p>
          <a:p>
            <a:endParaRPr lang="fr-BE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D33C27DA-1E8D-BCD5-C055-6D36273D78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934" y="1957896"/>
            <a:ext cx="3991532" cy="4086795"/>
          </a:xfrm>
        </p:spPr>
      </p:pic>
    </p:spTree>
    <p:extLst>
      <p:ext uri="{BB962C8B-B14F-4D97-AF65-F5344CB8AC3E}">
        <p14:creationId xmlns:p14="http://schemas.microsoft.com/office/powerpoint/2010/main" val="1505443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981EA2-69EC-7110-B02E-694A99CAA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sz="2400" dirty="0"/>
              <a:t>Des pistes de réflexion et d’action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F1E1F7-98EF-EC1A-ECD5-B52BBF9A4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9102" y="1825625"/>
            <a:ext cx="9764697" cy="4351338"/>
          </a:xfrm>
        </p:spPr>
        <p:txBody>
          <a:bodyPr/>
          <a:lstStyle/>
          <a:p>
            <a:pPr algn="just">
              <a:lnSpc>
                <a:spcPct val="150000"/>
              </a:lnSpc>
              <a:buFont typeface="+mj-lt"/>
              <a:buAutoNum type="arabicPeriod" startAt="3"/>
            </a:pPr>
            <a:r>
              <a:rPr lang="fr-FR" sz="1800" b="1" u="sng" dirty="0">
                <a:latin typeface="+mj-lt"/>
              </a:rPr>
              <a:t>L’accompagnement des CATL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sz="1800" b="1" u="sng" dirty="0">
              <a:latin typeface="+mj-lt"/>
            </a:endParaRP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fr-FR" sz="1600" b="1" dirty="0">
                <a:latin typeface="+mj-lt"/>
              </a:rPr>
              <a:t>La plateforme communautaire et les plateformes subrégionales des coordinations ATL</a:t>
            </a:r>
          </a:p>
          <a:p>
            <a:pPr marL="1200150" lvl="2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fr-FR" sz="1400" dirty="0">
                <a:latin typeface="+mj-lt"/>
              </a:rPr>
              <a:t>Poursuivre les rencontres régulières</a:t>
            </a:r>
          </a:p>
          <a:p>
            <a:pPr marL="1200150" lvl="2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fr-FR" sz="1400" dirty="0">
                <a:latin typeface="+mj-lt"/>
              </a:rPr>
              <a:t>Consolider les contacts entre les CATL sur des territoires de communes</a:t>
            </a:r>
          </a:p>
          <a:p>
            <a:pPr marL="1200150" lvl="2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fr-FR" sz="1400" dirty="0">
                <a:latin typeface="+mj-lt"/>
              </a:rPr>
              <a:t>Mettre en place des </a:t>
            </a:r>
            <a:r>
              <a:rPr lang="fr-FR" sz="1400" dirty="0" err="1">
                <a:latin typeface="+mj-lt"/>
              </a:rPr>
              <a:t>chargé.e.s</a:t>
            </a:r>
            <a:r>
              <a:rPr lang="fr-FR" sz="1400" dirty="0">
                <a:latin typeface="+mj-lt"/>
              </a:rPr>
              <a:t> de projet de coordination subrégionale</a:t>
            </a:r>
          </a:p>
          <a:p>
            <a:pPr marL="857250" lvl="2" indent="0" algn="just">
              <a:lnSpc>
                <a:spcPct val="150000"/>
              </a:lnSpc>
              <a:buNone/>
            </a:pPr>
            <a:endParaRPr lang="fr-FR" sz="1400" dirty="0">
              <a:latin typeface="+mj-lt"/>
            </a:endParaRP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fr-FR" sz="1600" b="1" dirty="0">
                <a:latin typeface="+mj-lt"/>
              </a:rPr>
              <a:t>Les services de l’ONE et l’OEJAJ</a:t>
            </a:r>
          </a:p>
          <a:p>
            <a:pPr marL="1200150" lvl="2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fr-FR" sz="1400" dirty="0">
                <a:latin typeface="+mj-lt"/>
              </a:rPr>
              <a:t>Multiplier les rencontres interpersonnelles</a:t>
            </a:r>
          </a:p>
          <a:p>
            <a:pPr marL="1200150" lvl="2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fr-FR" sz="1400" dirty="0">
                <a:latin typeface="+mj-lt"/>
              </a:rPr>
              <a:t>Renforcer le rôle des CAL</a:t>
            </a:r>
          </a:p>
          <a:p>
            <a:pPr marL="1200150" lvl="2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fr-FR" sz="1400" dirty="0">
                <a:latin typeface="+mj-lt"/>
              </a:rPr>
              <a:t>Développer les liens avec les pouvoirs locaux</a:t>
            </a:r>
          </a:p>
          <a:p>
            <a:pPr lvl="1" algn="just">
              <a:lnSpc>
                <a:spcPct val="150000"/>
              </a:lnSpc>
            </a:pPr>
            <a:endParaRPr lang="fr-BE" sz="1600" dirty="0">
              <a:latin typeface="+mj-lt"/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90961682"/>
      </p:ext>
    </p:extLst>
  </p:cSld>
  <p:clrMapOvr>
    <a:masterClrMapping/>
  </p:clrMapOvr>
</p:sld>
</file>

<file path=ppt/theme/theme1.xml><?xml version="1.0" encoding="utf-8"?>
<a:theme xmlns:a="http://schemas.openxmlformats.org/drawingml/2006/main" name="ONE Overture  ">
  <a:themeElements>
    <a:clrScheme name="ONE Overture  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NE Overture  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4800" b="1" i="0" u="none" strike="noStrike" cap="none" normalizeH="0" baseline="0" smtClean="0">
            <a:ln>
              <a:noFill/>
            </a:ln>
            <a:solidFill>
              <a:srgbClr val="E2003C"/>
            </a:solidFill>
            <a:effectLst/>
            <a:latin typeface="Trebuchet MS" panose="020B0603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4800" b="1" i="0" u="none" strike="noStrike" cap="none" normalizeH="0" baseline="0" smtClean="0">
            <a:ln>
              <a:noFill/>
            </a:ln>
            <a:solidFill>
              <a:srgbClr val="E2003C"/>
            </a:solidFill>
            <a:effectLst/>
            <a:latin typeface="Trebuchet MS" panose="020B0603020202020204" pitchFamily="34" charset="0"/>
          </a:defRPr>
        </a:defPPr>
      </a:lstStyle>
    </a:lnDef>
  </a:objectDefaults>
  <a:extraClrSchemeLst>
    <a:extraClrScheme>
      <a:clrScheme name="ONE Overture 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Overture  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Overture  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Overture  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Overture  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Overture  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Overture  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Overture  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Overture  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Overture  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Overture  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Overture  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4800" b="1" i="0" u="none" strike="noStrike" cap="none" normalizeH="0" baseline="0" smtClean="0">
            <a:ln>
              <a:noFill/>
            </a:ln>
            <a:solidFill>
              <a:srgbClr val="E2003C"/>
            </a:solidFill>
            <a:effectLst/>
            <a:latin typeface="Trebuchet MS" panose="020B0603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4800" b="1" i="0" u="none" strike="noStrike" cap="none" normalizeH="0" baseline="0" smtClean="0">
            <a:ln>
              <a:noFill/>
            </a:ln>
            <a:solidFill>
              <a:srgbClr val="E2003C"/>
            </a:solidFill>
            <a:effectLst/>
            <a:latin typeface="Trebuchet MS" panose="020B0603020202020204" pitchFamily="34" charset="0"/>
          </a:defRPr>
        </a:defPPr>
      </a:lstStyle>
    </a:lnDef>
  </a:objectDefaults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NE_CLOTURE">
  <a:themeElements>
    <a:clrScheme name="ONE_CLO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NE_CLO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4800" b="1" i="0" u="none" strike="noStrike" cap="none" normalizeH="0" baseline="0" smtClean="0">
            <a:ln>
              <a:noFill/>
            </a:ln>
            <a:solidFill>
              <a:srgbClr val="E2003C"/>
            </a:solidFill>
            <a:effectLst/>
            <a:latin typeface="Trebuchet MS" panose="020B0603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4800" b="1" i="0" u="none" strike="noStrike" cap="none" normalizeH="0" baseline="0" smtClean="0">
            <a:ln>
              <a:noFill/>
            </a:ln>
            <a:solidFill>
              <a:srgbClr val="E2003C"/>
            </a:solidFill>
            <a:effectLst/>
            <a:latin typeface="Trebuchet MS" panose="020B0603020202020204" pitchFamily="34" charset="0"/>
          </a:defRPr>
        </a:defPPr>
      </a:lstStyle>
    </a:lnDef>
  </a:objectDefaults>
  <a:extraClrSchemeLst>
    <a:extraClrScheme>
      <a:clrScheme name="ONE_CLO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_CLOTUR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_CLOTUR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_CLOTUR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_CLOTUR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_CLOTUR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_CLOTUR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_CLOTUR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_CLOTUR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_CLOTUR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_CLOTUR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_CLOTUR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564</Words>
  <Application>Microsoft Office PowerPoint</Application>
  <PresentationFormat>Grand écran</PresentationFormat>
  <Paragraphs>102</Paragraphs>
  <Slides>11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Trebuchet MS</vt:lpstr>
      <vt:lpstr>ONE Overture  </vt:lpstr>
      <vt:lpstr>1_Conception personnalisée</vt:lpstr>
      <vt:lpstr>ONE_CLOTURE</vt:lpstr>
      <vt:lpstr>La fonction de coordinateur/trice ATL : De la définition à l’appropriation</vt:lpstr>
      <vt:lpstr>Recherche-action sur la fonction de CATL</vt:lpstr>
      <vt:lpstr>Méthodologie</vt:lpstr>
      <vt:lpstr>Conclusions de recherche</vt:lpstr>
      <vt:lpstr>Conclusions de recherche</vt:lpstr>
      <vt:lpstr>Des pistes de réflexion et d’action</vt:lpstr>
      <vt:lpstr>Des pistes de réflexion et d’action</vt:lpstr>
      <vt:lpstr>Des pistes de réflexion et d’action</vt:lpstr>
      <vt:lpstr>Des pistes de réflexion et d’action</vt:lpstr>
      <vt:lpstr>Des pistes de réflexion et d’action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fonction de coordinateur/trice ATL : De la définition à l’appropriation</dc:title>
  <dc:creator>DUYSENS Fanny</dc:creator>
  <cp:lastModifiedBy>Coord.PCCATL</cp:lastModifiedBy>
  <cp:revision>11</cp:revision>
  <dcterms:created xsi:type="dcterms:W3CDTF">2022-11-30T10:12:10Z</dcterms:created>
  <dcterms:modified xsi:type="dcterms:W3CDTF">2022-12-13T16:16:55Z</dcterms:modified>
</cp:coreProperties>
</file>