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4" r:id="rId5"/>
    <p:sldId id="270" r:id="rId6"/>
    <p:sldId id="259" r:id="rId7"/>
    <p:sldId id="265" r:id="rId8"/>
    <p:sldId id="260" r:id="rId9"/>
    <p:sldId id="268" r:id="rId10"/>
    <p:sldId id="262" r:id="rId11"/>
    <p:sldId id="273" r:id="rId12"/>
    <p:sldId id="266" r:id="rId13"/>
    <p:sldId id="272" r:id="rId14"/>
    <p:sldId id="267" r:id="rId15"/>
    <p:sldId id="269" r:id="rId16"/>
    <p:sldId id="271" r:id="rId17"/>
    <p:sldId id="276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D77AEA-0439-3191-1DC6-CA01008CAF1B}" name="OLLIGSCHLAËGER Gaëlle" initials="OG" userId="S::Gaelle.Olligschlaeger@one.be::0b821174-beb3-45a8-9fb5-ade85e2df93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9D22A-CA80-7571-28C4-BC276196E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322" y="745733"/>
            <a:ext cx="7197726" cy="2421464"/>
          </a:xfrm>
        </p:spPr>
        <p:txBody>
          <a:bodyPr anchor="ctr"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Questions pour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un.E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 champion.ne de l’ATL</a:t>
            </a:r>
            <a:endParaRPr lang="fr-B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20F0502020204030204" pitchFamily="2" charset="0"/>
            </a:endParaRPr>
          </a:p>
        </p:txBody>
      </p:sp>
      <p:pic>
        <p:nvPicPr>
          <p:cNvPr id="4" name="Image 3" descr="Une image contenant clipart, Graphique, symbole, dessin humoristique&#10;&#10;Description générée automatiquement">
            <a:extLst>
              <a:ext uri="{FF2B5EF4-FFF2-40B4-BE49-F238E27FC236}">
                <a16:creationId xmlns:a16="http://schemas.microsoft.com/office/drawing/2014/main" id="{F1FF39B9-A37D-7DE7-E80F-1D0A1FB15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046" y="3167197"/>
            <a:ext cx="3295345" cy="3295345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Une image contenant Graphique, cercle, symbole, logo&#10;&#10;Description générée automatiquement">
            <a:extLst>
              <a:ext uri="{FF2B5EF4-FFF2-40B4-BE49-F238E27FC236}">
                <a16:creationId xmlns:a16="http://schemas.microsoft.com/office/drawing/2014/main" id="{B0ECD43F-F3D7-5D56-6F44-73C1219D82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073" y="5503958"/>
            <a:ext cx="522113" cy="522113"/>
          </a:xfrm>
          <a:prstGeom prst="rect">
            <a:avLst/>
          </a:prstGeom>
        </p:spPr>
      </p:pic>
      <p:pic>
        <p:nvPicPr>
          <p:cNvPr id="6" name="Image 5" descr="Une image contenant Graphique, symbole, cercle, Police&#10;&#10;Description générée automatiquement">
            <a:extLst>
              <a:ext uri="{FF2B5EF4-FFF2-40B4-BE49-F238E27FC236}">
                <a16:creationId xmlns:a16="http://schemas.microsoft.com/office/drawing/2014/main" id="{2D3DACBC-7D18-A0E4-611D-42FDB8D921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388" y="5752318"/>
            <a:ext cx="522113" cy="522113"/>
          </a:xfrm>
          <a:prstGeom prst="rect">
            <a:avLst/>
          </a:prstGeom>
        </p:spPr>
      </p:pic>
      <p:pic>
        <p:nvPicPr>
          <p:cNvPr id="7" name="Image 6" descr="Une image contenant cercle, Graphique, capture d’écran, symbole&#10;&#10;Description générée automatiquement">
            <a:extLst>
              <a:ext uri="{FF2B5EF4-FFF2-40B4-BE49-F238E27FC236}">
                <a16:creationId xmlns:a16="http://schemas.microsoft.com/office/drawing/2014/main" id="{2985A164-DCA4-B3C8-F851-9E84C5BA15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230" y="5661996"/>
            <a:ext cx="522113" cy="522113"/>
          </a:xfrm>
          <a:prstGeom prst="rect">
            <a:avLst/>
          </a:prstGeom>
        </p:spPr>
      </p:pic>
      <p:pic>
        <p:nvPicPr>
          <p:cNvPr id="9" name="Image 8" descr="Une image contenant clipart, Graphique, dessin humoristique, symbole&#10;&#10;Description générée automatiquement">
            <a:extLst>
              <a:ext uri="{FF2B5EF4-FFF2-40B4-BE49-F238E27FC236}">
                <a16:creationId xmlns:a16="http://schemas.microsoft.com/office/drawing/2014/main" id="{1C4F6068-BC06-4ED9-5B77-FC0BF5B763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2609" y="3167196"/>
            <a:ext cx="3295345" cy="3295345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 9" descr="Une image contenant Graphique, cercle, symbole, logo&#10;&#10;Description générée automatiquement">
            <a:extLst>
              <a:ext uri="{FF2B5EF4-FFF2-40B4-BE49-F238E27FC236}">
                <a16:creationId xmlns:a16="http://schemas.microsoft.com/office/drawing/2014/main" id="{2A926C2E-6DA0-B278-5497-CAE95EDCE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5" y="5503958"/>
            <a:ext cx="522113" cy="522113"/>
          </a:xfrm>
          <a:prstGeom prst="rect">
            <a:avLst/>
          </a:prstGeom>
        </p:spPr>
      </p:pic>
      <p:pic>
        <p:nvPicPr>
          <p:cNvPr id="11" name="Image 10" descr="Une image contenant Graphique, symbole, cercle, Police&#10;&#10;Description générée automatiquement">
            <a:extLst>
              <a:ext uri="{FF2B5EF4-FFF2-40B4-BE49-F238E27FC236}">
                <a16:creationId xmlns:a16="http://schemas.microsoft.com/office/drawing/2014/main" id="{A1065847-F407-1961-D9B2-79267E49B0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480" y="5752318"/>
            <a:ext cx="522113" cy="522113"/>
          </a:xfrm>
          <a:prstGeom prst="rect">
            <a:avLst/>
          </a:prstGeom>
        </p:spPr>
      </p:pic>
      <p:pic>
        <p:nvPicPr>
          <p:cNvPr id="12" name="Image 11" descr="Une image contenant cercle, Graphique, capture d’écran, symbole&#10;&#10;Description générée automatiquement">
            <a:extLst>
              <a:ext uri="{FF2B5EF4-FFF2-40B4-BE49-F238E27FC236}">
                <a16:creationId xmlns:a16="http://schemas.microsoft.com/office/drawing/2014/main" id="{BF70BD00-6902-8573-7F9A-205DF0ECB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322" y="5661996"/>
            <a:ext cx="522113" cy="52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08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78" y="3429000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Du 1</a:t>
            </a:r>
            <a:r>
              <a:rPr lang="fr-FR" sz="2400" baseline="30000" dirty="0">
                <a:latin typeface="Nordique Inline" panose="00000500000000000000" pitchFamily="2" charset="0"/>
              </a:rPr>
              <a:t>er</a:t>
            </a:r>
            <a:r>
              <a:rPr lang="fr-FR" sz="2400" dirty="0">
                <a:latin typeface="Nordique Inline" panose="00000500000000000000" pitchFamily="2" charset="0"/>
              </a:rPr>
              <a:t> octobre au 30 septembre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n°8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Quelle période couvre la subvention annuelle 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2EFCD066-8F57-D10F-2964-5D61C4992245}"/>
              </a:ext>
            </a:extLst>
          </p:cNvPr>
          <p:cNvSpPr txBox="1">
            <a:spLocks/>
          </p:cNvSpPr>
          <p:nvPr/>
        </p:nvSpPr>
        <p:spPr>
          <a:xfrm>
            <a:off x="764178" y="4587241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C : Du 1</a:t>
            </a:r>
            <a:r>
              <a:rPr lang="fr-FR" sz="2400" baseline="30000" dirty="0">
                <a:latin typeface="Nordique Inline" panose="00000500000000000000" pitchFamily="2" charset="0"/>
              </a:rPr>
              <a:t>er</a:t>
            </a:r>
            <a:r>
              <a:rPr lang="fr-FR" sz="2400" dirty="0">
                <a:latin typeface="Nordique Inline" panose="00000500000000000000" pitchFamily="2" charset="0"/>
              </a:rPr>
              <a:t> janvier au 31 décembre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7053942" y="342900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Du 1</a:t>
            </a:r>
            <a:r>
              <a:rPr lang="fr-FR" sz="2400" baseline="30000" dirty="0">
                <a:latin typeface="Nordique Inline" panose="00000500000000000000" pitchFamily="2" charset="0"/>
              </a:rPr>
              <a:t>er</a:t>
            </a:r>
            <a:r>
              <a:rPr lang="fr-FR" sz="2400" dirty="0">
                <a:latin typeface="Nordique Inline" panose="00000500000000000000" pitchFamily="2" charset="0"/>
              </a:rPr>
              <a:t> septembre au 30 juin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F6BA89D-A434-DF4D-6A81-D41295949B7C}"/>
              </a:ext>
            </a:extLst>
          </p:cNvPr>
          <p:cNvSpPr txBox="1">
            <a:spLocks/>
          </p:cNvSpPr>
          <p:nvPr/>
        </p:nvSpPr>
        <p:spPr>
          <a:xfrm>
            <a:off x="7053942" y="458724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D : Du 30 octobre au 1</a:t>
            </a:r>
            <a:r>
              <a:rPr lang="fr-FR" sz="2400" baseline="30000" dirty="0">
                <a:latin typeface="Nordique Inline" panose="00000500000000000000" pitchFamily="2" charset="0"/>
              </a:rPr>
              <a:t>er</a:t>
            </a:r>
            <a:r>
              <a:rPr lang="fr-FR" sz="2400" dirty="0">
                <a:latin typeface="Nordique Inline" panose="00000500000000000000" pitchFamily="2" charset="0"/>
              </a:rPr>
              <a:t> septembre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109775" y="3684528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764178" y="4142261"/>
            <a:ext cx="298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P.5 Memento subvention de coordination ATL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9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78" y="3429000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L’EDL et l’analyse des besoins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n°9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Quelle est la première démarche à effectuer dans le cadre du renouvellement d’un PCLE 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2EFCD066-8F57-D10F-2964-5D61C4992245}"/>
              </a:ext>
            </a:extLst>
          </p:cNvPr>
          <p:cNvSpPr txBox="1">
            <a:spLocks/>
          </p:cNvSpPr>
          <p:nvPr/>
        </p:nvSpPr>
        <p:spPr>
          <a:xfrm>
            <a:off x="764178" y="4587241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C : Programmer les réunions de CCA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7053942" y="342900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La définition des objectifs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F6BA89D-A434-DF4D-6A81-D41295949B7C}"/>
              </a:ext>
            </a:extLst>
          </p:cNvPr>
          <p:cNvSpPr txBox="1">
            <a:spLocks/>
          </p:cNvSpPr>
          <p:nvPr/>
        </p:nvSpPr>
        <p:spPr>
          <a:xfrm>
            <a:off x="7053942" y="458724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D : L’évaluation 4 ans après le début de l’agrément du PCLE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6389924" y="4840345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7044327" y="5298078"/>
            <a:ext cx="3402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P.11 MEMENTO Renouvelons Notre Programme CLE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7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78" y="3429000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Les revenus des parents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n°10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Quelle rubrique doit apparaître obligatoirement sur une fiche d’inscription à l’ accueil extrascolaire 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2EFCD066-8F57-D10F-2964-5D61C4992245}"/>
              </a:ext>
            </a:extLst>
          </p:cNvPr>
          <p:cNvSpPr txBox="1">
            <a:spLocks/>
          </p:cNvSpPr>
          <p:nvPr/>
        </p:nvSpPr>
        <p:spPr>
          <a:xfrm>
            <a:off x="764178" y="4587241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C : Les coordonnées des personnes autorisées à venir le récupérer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7053942" y="342900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Les horaires pendant lesquels l’enfant sera présent à l’accueil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F6BA89D-A434-DF4D-6A81-D41295949B7C}"/>
              </a:ext>
            </a:extLst>
          </p:cNvPr>
          <p:cNvSpPr txBox="1">
            <a:spLocks/>
          </p:cNvSpPr>
          <p:nvPr/>
        </p:nvSpPr>
        <p:spPr>
          <a:xfrm>
            <a:off x="7053942" y="458724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D : Aucune de ces informations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135171" y="4839041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789574" y="5296774"/>
            <a:ext cx="2874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P.7 L’inspection comptable, pour quoi faire?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48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092" y="3876403"/>
            <a:ext cx="4548052" cy="894805"/>
          </a:xfrm>
        </p:spPr>
        <p:txBody>
          <a:bodyPr>
            <a:normAutofit fontScale="85000" lnSpcReduction="10000"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Le PV de CCA, la délibération du Conseil communal et les annexes opérateurs</a:t>
            </a:r>
            <a:endParaRPr lang="fr-BE" sz="2400" i="1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n°11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Outre la partie générale du PCLE, quelles sont les pièces indispensables à joindre au dossier de renouvellement 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6966856" y="3876403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La délibération du Collège et du Conseil communal et les annexes opérateurs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27705" y="4167825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682108" y="4625558"/>
            <a:ext cx="3402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P.26 MEMENTO Renouvelons Notre Programme CLE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1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092" y="3876403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4€ </a:t>
            </a:r>
            <a:r>
              <a:rPr lang="fr-FR" sz="2000" i="1" dirty="0">
                <a:latin typeface="Nordique Inline" panose="00000500000000000000" pitchFamily="2" charset="0"/>
              </a:rPr>
              <a:t>(non indexé - 5,12 € indexé 2023)</a:t>
            </a:r>
            <a:endParaRPr lang="fr-BE" sz="2400" i="1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n°12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Quel est le montant maximum pouvant être réclamé aux parents pour l’ Accueil organisé un mercredi </a:t>
            </a: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après-MIDI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(de 13h à 18h00)?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6966856" y="3876403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Pas d’obligation d’un montant maximum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6330741" y="4195257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6985144" y="4652990"/>
            <a:ext cx="2912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P.7 L’Inspection comptable, pour quoi faire ?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9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092" y="3876403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5 ans</a:t>
            </a:r>
            <a:endParaRPr lang="fr-BE" sz="2400" i="1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n°13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Quelle est la durée d’agrément d’un Programme </a:t>
            </a: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cle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6966856" y="3876403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6 ans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3092" y="3866073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657495" y="4323806"/>
            <a:ext cx="3402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P.17 MEMENTO Renouvelons Notre Programme CLE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8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78" y="3429000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L’OEJAJ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n°14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Qui examine, construit et approuve les différentes étapes de l’élaboration du PCLE 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2EFCD066-8F57-D10F-2964-5D61C4992245}"/>
              </a:ext>
            </a:extLst>
          </p:cNvPr>
          <p:cNvSpPr txBox="1">
            <a:spLocks/>
          </p:cNvSpPr>
          <p:nvPr/>
        </p:nvSpPr>
        <p:spPr>
          <a:xfrm>
            <a:off x="764178" y="4587241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C : Le conseil communal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7053942" y="342900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La CCA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F6BA89D-A434-DF4D-6A81-D41295949B7C}"/>
              </a:ext>
            </a:extLst>
          </p:cNvPr>
          <p:cNvSpPr txBox="1">
            <a:spLocks/>
          </p:cNvSpPr>
          <p:nvPr/>
        </p:nvSpPr>
        <p:spPr>
          <a:xfrm>
            <a:off x="7053942" y="458724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D : Le/La CATL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6343946" y="3328871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6998349" y="3786604"/>
            <a:ext cx="3323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P.6 MEMENTO Renouvelons Notre Programme CLE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0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11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092" y="3876403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Oui, sous certaines conditions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n°15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Puis-je introduire des frais de restaurant dans mon dossier justificatif de la subvention de coordination 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6966856" y="3876403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Non, hors de question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6353820" y="3866073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7008223" y="4323806"/>
            <a:ext cx="3039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P.21 Memento subvention de coordination ATL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1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18048" y="2556587"/>
            <a:ext cx="892006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                    </a:t>
            </a:r>
          </a:p>
          <a:p>
            <a:r>
              <a:rPr lang="fr-BE" dirty="0"/>
              <a:t>                     </a:t>
            </a:r>
          </a:p>
          <a:p>
            <a:r>
              <a:rPr lang="fr-BE" sz="4400" dirty="0"/>
              <a:t>        Et l’équipe gagnante est … ?</a:t>
            </a:r>
          </a:p>
          <a:p>
            <a:r>
              <a:rPr lang="fr-BE" sz="4400" dirty="0"/>
              <a:t>Bravo et merci à tous les participants! </a:t>
            </a:r>
          </a:p>
          <a:p>
            <a:endParaRPr lang="fr-BE" sz="2800" dirty="0"/>
          </a:p>
        </p:txBody>
      </p:sp>
      <p:pic>
        <p:nvPicPr>
          <p:cNvPr id="1026" name="Picture 2" descr="Coloriage Toucan Plumages Couleurs Dessin Toucan à impr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385" y="1069295"/>
            <a:ext cx="1423566" cy="165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Dessin d'un bébé koala à imprimer avec Tête à model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304" y="1069294"/>
            <a:ext cx="2106385" cy="1655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504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092" y="2565919"/>
            <a:ext cx="10887891" cy="4000176"/>
          </a:xfrm>
        </p:spPr>
        <p:txBody>
          <a:bodyPr>
            <a:normAutofit fontScale="92500" lnSpcReduction="20000"/>
          </a:bodyPr>
          <a:lstStyle/>
          <a:p>
            <a:r>
              <a:rPr lang="fr-FR" dirty="0">
                <a:latin typeface="Nordique Inline" panose="00000500000000000000" pitchFamily="2" charset="0"/>
              </a:rPr>
              <a:t>15 questions vont vous être posées concernant les 3 brochures suivantes : 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fr-FR" dirty="0">
                <a:latin typeface="Nordique Inline" panose="00000500000000000000" pitchFamily="2" charset="0"/>
              </a:rPr>
              <a:t>MEMENTO Renouvelons Notre Programme CLE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fr-BE" dirty="0">
                <a:latin typeface="Nordique Inline" panose="00000500000000000000" pitchFamily="2" charset="0"/>
              </a:rPr>
              <a:t>MEMENTO Subvention de Coordination ATL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fr-BE" dirty="0">
                <a:latin typeface="Nordique Inline" panose="00000500000000000000" pitchFamily="2" charset="0"/>
              </a:rPr>
              <a:t>L’inspection comptable, pour quoi faire ?</a:t>
            </a:r>
          </a:p>
          <a:p>
            <a:r>
              <a:rPr lang="fr-BE" dirty="0">
                <a:latin typeface="Nordique Inline" panose="00000500000000000000" pitchFamily="2" charset="0"/>
              </a:rPr>
              <a:t>Vous aurez entre 2 et 4 propositions de réponse, il n’y aura qu’une seule bonne réponse par question.</a:t>
            </a:r>
          </a:p>
          <a:p>
            <a:r>
              <a:rPr lang="fr-BE" dirty="0">
                <a:latin typeface="Nordique Inline" panose="00000500000000000000" pitchFamily="2" charset="0"/>
              </a:rPr>
              <a:t>Pour valider votre réponse, vous devrez également identifier la page de la brochure concernée.</a:t>
            </a:r>
          </a:p>
          <a:p>
            <a:r>
              <a:rPr lang="fr-BE" dirty="0">
                <a:highlight>
                  <a:srgbClr val="0000FF"/>
                </a:highlight>
                <a:latin typeface="Nordique Inline" panose="00000500000000000000" pitchFamily="2" charset="0"/>
              </a:rPr>
              <a:t>Vous avez +/- 30 minutes pour répondre à un maximum de questions – vous pouvez demander à passer une question et y revenir par la suite.</a:t>
            </a:r>
          </a:p>
          <a:p>
            <a:r>
              <a:rPr lang="fr-BE" dirty="0">
                <a:latin typeface="Nordique Inline" panose="00000500000000000000" pitchFamily="2" charset="0"/>
              </a:rPr>
              <a:t>Pour chaque bonne réponse, un tampon correspondant à votre animal totem (Koala – toucan) sera appliqué sur votre grille d’équipe. </a:t>
            </a:r>
          </a:p>
          <a:p>
            <a:r>
              <a:rPr lang="fr-BE" dirty="0">
                <a:latin typeface="Nordique Inline" panose="00000500000000000000" pitchFamily="2" charset="0"/>
              </a:rPr>
              <a:t>L’équipe totalisant le plus de tampons gagnera la partie.</a:t>
            </a:r>
          </a:p>
          <a:p>
            <a:r>
              <a:rPr lang="fr-BE" dirty="0">
                <a:latin typeface="Nordique Inline" panose="00000500000000000000" pitchFamily="2" charset="0"/>
              </a:rPr>
              <a:t>A vos marques, prêts ? PARTEZ !</a:t>
            </a:r>
          </a:p>
          <a:p>
            <a:endParaRPr lang="fr-BE" dirty="0">
              <a:latin typeface="Nordique Inline" panose="00000500000000000000" pitchFamily="2" charset="0"/>
            </a:endParaRPr>
          </a:p>
          <a:p>
            <a:endParaRPr lang="fr-BE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3663294" y="461555"/>
            <a:ext cx="7901689" cy="2220100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753" y="807719"/>
            <a:ext cx="6283235" cy="1282337"/>
          </a:xfrm>
        </p:spPr>
        <p:txBody>
          <a:bodyPr anchor="ctr"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        Règles du jeu</a:t>
            </a:r>
            <a:endParaRPr lang="fr-B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591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78" y="3429000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Scolarisés sur la commune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753" y="807719"/>
            <a:ext cx="6283235" cy="1282337"/>
          </a:xfrm>
        </p:spPr>
        <p:txBody>
          <a:bodyPr anchor="t"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n°1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Le montant de la subvention de coordination est basé sur le nombre d’enfants …</a:t>
            </a:r>
            <a:endParaRPr lang="fr-B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2EFCD066-8F57-D10F-2964-5D61C4992245}"/>
              </a:ext>
            </a:extLst>
          </p:cNvPr>
          <p:cNvSpPr txBox="1">
            <a:spLocks/>
          </p:cNvSpPr>
          <p:nvPr/>
        </p:nvSpPr>
        <p:spPr>
          <a:xfrm>
            <a:off x="764178" y="4587241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C : Participants à des activités sur la commune 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7053942" y="342900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Domiciliés sur la commune 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F6BA89D-A434-DF4D-6A81-D41295949B7C}"/>
              </a:ext>
            </a:extLst>
          </p:cNvPr>
          <p:cNvSpPr txBox="1">
            <a:spLocks/>
          </p:cNvSpPr>
          <p:nvPr/>
        </p:nvSpPr>
        <p:spPr>
          <a:xfrm>
            <a:off x="7053942" y="458724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D : Aucune de ces propositions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6494789" y="3418669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7149192" y="3876402"/>
            <a:ext cx="2996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P.5 Memento subvention de coordination ATL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092" y="3876403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En principe, au moins 1 fois par cycle d’agrément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n°2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Sur quelle base est programmée une visite d’inspection </a:t>
            </a: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COMptable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6966856" y="3876403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En fonction de l’importance des subsides octroyés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135172" y="4386225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789575" y="4843958"/>
            <a:ext cx="2912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P.5 L’Inspection comptable, pour quoi faire ?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78" y="3429000"/>
            <a:ext cx="4548052" cy="894805"/>
          </a:xfrm>
        </p:spPr>
        <p:txBody>
          <a:bodyPr>
            <a:normAutofit fontScale="85000" lnSpcReduction="20000"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Le taux d’encadrement peut se détériorer dans le temps faute de personnel adéquat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n°3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Parmi les critères d’agrément suivants, un seul est correct. Lequel 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2EFCD066-8F57-D10F-2964-5D61C4992245}"/>
              </a:ext>
            </a:extLst>
          </p:cNvPr>
          <p:cNvSpPr txBox="1">
            <a:spLocks/>
          </p:cNvSpPr>
          <p:nvPr/>
        </p:nvSpPr>
        <p:spPr>
          <a:xfrm>
            <a:off x="764178" y="4587241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latin typeface="Nordique Inline" panose="00000500000000000000" pitchFamily="2" charset="0"/>
              </a:rPr>
              <a:t>C : La PFP peut être fixée par l’opérateur sans montant maximal</a:t>
            </a:r>
            <a:endParaRPr lang="fr-BE" sz="2000" dirty="0">
              <a:latin typeface="Nordique Inline" panose="00000500000000000000" pitchFamily="2" charset="0"/>
            </a:endParaRP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7053942" y="342900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L’opérateur d’accueil est une personne morale de droit public ou une ASBL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F6BA89D-A434-DF4D-6A81-D41295949B7C}"/>
              </a:ext>
            </a:extLst>
          </p:cNvPr>
          <p:cNvSpPr txBox="1">
            <a:spLocks/>
          </p:cNvSpPr>
          <p:nvPr/>
        </p:nvSpPr>
        <p:spPr>
          <a:xfrm>
            <a:off x="7053942" y="458724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latin typeface="Nordique Inline" panose="00000500000000000000" pitchFamily="2" charset="0"/>
              </a:rPr>
              <a:t>D : L’accueil est destiné en priorité aux enfants dont les parents travaillent</a:t>
            </a:r>
            <a:endParaRPr lang="fr-BE" sz="20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6334803" y="3682105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6989206" y="4139838"/>
            <a:ext cx="370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P.21 à 23 MEMENTO Renouvelons Notre Programme CLE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1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78" y="3429000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50% du montant total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7356" y="549812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n°4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la commune perçoit une avance de la subvention de coordination dans le courant du 1</a:t>
            </a:r>
            <a:r>
              <a:rPr lang="fr-FR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er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trimestre de l’année civile. De combien est-elle 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2EFCD066-8F57-D10F-2964-5D61C4992245}"/>
              </a:ext>
            </a:extLst>
          </p:cNvPr>
          <p:cNvSpPr txBox="1">
            <a:spLocks/>
          </p:cNvSpPr>
          <p:nvPr/>
        </p:nvSpPr>
        <p:spPr>
          <a:xfrm>
            <a:off x="764178" y="4587241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C : 70% du montant total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7053942" y="342900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60% du montant total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F6BA89D-A434-DF4D-6A81-D41295949B7C}"/>
              </a:ext>
            </a:extLst>
          </p:cNvPr>
          <p:cNvSpPr txBox="1">
            <a:spLocks/>
          </p:cNvSpPr>
          <p:nvPr/>
        </p:nvSpPr>
        <p:spPr>
          <a:xfrm>
            <a:off x="7053942" y="458724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D : 80% du montant total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6399539" y="4529886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7053942" y="4987619"/>
            <a:ext cx="2996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P.5 Memento subvention de coordination ATL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092" y="3876403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100 heures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n°5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Quel est le nombre d’heures de formation  à suivre obligatoirement tous les 3 ans pour un.e responsable de projet 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6966856" y="3876403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50 heures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6312453" y="3866073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6966856" y="4323806"/>
            <a:ext cx="2912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P.6 L’Inspection comptable, pour quoi faire ?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0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78" y="3429000"/>
            <a:ext cx="4548052" cy="894805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Les frais de personnel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n°6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Quels types de frais ne peuvent pas être introduits dans le dossier justificatif de la subvention de coordination ? 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2EFCD066-8F57-D10F-2964-5D61C4992245}"/>
              </a:ext>
            </a:extLst>
          </p:cNvPr>
          <p:cNvSpPr txBox="1">
            <a:spLocks/>
          </p:cNvSpPr>
          <p:nvPr/>
        </p:nvSpPr>
        <p:spPr>
          <a:xfrm>
            <a:off x="764178" y="4587241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C : Les frais de représentation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7053942" y="342900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Les frais de fonctionnement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F6BA89D-A434-DF4D-6A81-D41295949B7C}"/>
              </a:ext>
            </a:extLst>
          </p:cNvPr>
          <p:cNvSpPr txBox="1">
            <a:spLocks/>
          </p:cNvSpPr>
          <p:nvPr/>
        </p:nvSpPr>
        <p:spPr>
          <a:xfrm>
            <a:off x="7053942" y="458724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D : Les frais de déplacement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135172" y="4576910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789575" y="5034643"/>
            <a:ext cx="3294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P.10à23 Memento subvention de coordination ATL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2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76446E-AD7F-BC81-714A-5BC62BB60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78" y="3429000"/>
            <a:ext cx="4548052" cy="894805"/>
          </a:xfrm>
        </p:spPr>
        <p:txBody>
          <a:bodyPr>
            <a:normAutofit fontScale="92500"/>
          </a:bodyPr>
          <a:lstStyle/>
          <a:p>
            <a:r>
              <a:rPr lang="fr-FR" sz="2400" dirty="0">
                <a:latin typeface="Nordique Inline" panose="00000500000000000000" pitchFamily="2" charset="0"/>
              </a:rPr>
              <a:t>A : Par le CATL même si ses missions ne sont pas clairement définies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03569459-9EAC-28B9-A941-4940A2B14E78}"/>
              </a:ext>
            </a:extLst>
          </p:cNvPr>
          <p:cNvSpPr/>
          <p:nvPr/>
        </p:nvSpPr>
        <p:spPr>
          <a:xfrm>
            <a:off x="2951117" y="291906"/>
            <a:ext cx="8396151" cy="2425167"/>
          </a:xfrm>
          <a:prstGeom prst="wedgeEllipseCallout">
            <a:avLst>
              <a:gd name="adj1" fmla="val -60654"/>
              <a:gd name="adj2" fmla="val -22838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BB3D0F-7D16-AE3F-08E2-66C00A8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259" y="788126"/>
            <a:ext cx="6283671" cy="1909354"/>
          </a:xfrm>
        </p:spPr>
        <p:txBody>
          <a:bodyPr anchor="t">
            <a:noAutofit/>
          </a:bodyPr>
          <a:lstStyle/>
          <a:p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Question n°7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0000500000000000000" pitchFamily="2" charset="0"/>
              </a:rPr>
              <a:t> : Par quelle personne le rôle de responsable de projet peut-il être exercé?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rdique Inline" panose="00000500000000000000" pitchFamily="2" charset="0"/>
            </a:endParaRPr>
          </a:p>
        </p:txBody>
      </p:sp>
      <p:pic>
        <p:nvPicPr>
          <p:cNvPr id="8" name="Image 7" descr="Une image contenant clipart, dessin humoristique, art, conception&#10;&#10;Description générée automatiquement">
            <a:extLst>
              <a:ext uri="{FF2B5EF4-FFF2-40B4-BE49-F238E27FC236}">
                <a16:creationId xmlns:a16="http://schemas.microsoft.com/office/drawing/2014/main" id="{717C5128-D095-AB27-41C0-9CA121609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92" y="461554"/>
            <a:ext cx="1977187" cy="1977187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2EFCD066-8F57-D10F-2964-5D61C4992245}"/>
              </a:ext>
            </a:extLst>
          </p:cNvPr>
          <p:cNvSpPr txBox="1">
            <a:spLocks/>
          </p:cNvSpPr>
          <p:nvPr/>
        </p:nvSpPr>
        <p:spPr>
          <a:xfrm>
            <a:off x="764178" y="4587241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C : Par n’importe qui, il n’y a pas d’obligation de qualification de base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AEA1A93-224F-39F3-5AAD-38291BFA6504}"/>
              </a:ext>
            </a:extLst>
          </p:cNvPr>
          <p:cNvSpPr txBox="1">
            <a:spLocks/>
          </p:cNvSpPr>
          <p:nvPr/>
        </p:nvSpPr>
        <p:spPr>
          <a:xfrm>
            <a:off x="7053942" y="342900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B : Par un.e </a:t>
            </a:r>
            <a:r>
              <a:rPr lang="fr-FR" sz="2400" dirty="0" err="1">
                <a:latin typeface="Nordique Inline" panose="00000500000000000000" pitchFamily="2" charset="0"/>
              </a:rPr>
              <a:t>accueillant.e</a:t>
            </a:r>
            <a:r>
              <a:rPr lang="fr-FR" sz="2400" dirty="0">
                <a:latin typeface="Nordique Inline" panose="00000500000000000000" pitchFamily="2" charset="0"/>
              </a:rPr>
              <a:t> disposant d’un CEB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F6BA89D-A434-DF4D-6A81-D41295949B7C}"/>
              </a:ext>
            </a:extLst>
          </p:cNvPr>
          <p:cNvSpPr txBox="1">
            <a:spLocks/>
          </p:cNvSpPr>
          <p:nvPr/>
        </p:nvSpPr>
        <p:spPr>
          <a:xfrm>
            <a:off x="7053942" y="4587240"/>
            <a:ext cx="4548052" cy="894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latin typeface="Nordique Inline" panose="00000500000000000000" pitchFamily="2" charset="0"/>
              </a:rPr>
              <a:t>D : Par les directeurs d’école</a:t>
            </a:r>
            <a:endParaRPr lang="fr-BE" sz="2400" dirty="0">
              <a:latin typeface="Nordique Inline" panose="00000500000000000000" pitchFamily="2" charset="0"/>
            </a:endParaRPr>
          </a:p>
        </p:txBody>
      </p:sp>
      <p:pic>
        <p:nvPicPr>
          <p:cNvPr id="13" name="Image 12" descr="Une image contenant clipart, créativité, conception&#10;&#10;Description générée automatiquement">
            <a:extLst>
              <a:ext uri="{FF2B5EF4-FFF2-40B4-BE49-F238E27FC236}">
                <a16:creationId xmlns:a16="http://schemas.microsoft.com/office/drawing/2014/main" id="{39E32BA3-BFBB-A12C-73CB-1025D31AF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0827">
            <a:off x="6334803" y="4576910"/>
            <a:ext cx="769964" cy="76996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061BCE-73F1-F841-7F15-4E94DA190DAD}"/>
              </a:ext>
            </a:extLst>
          </p:cNvPr>
          <p:cNvSpPr txBox="1"/>
          <p:nvPr/>
        </p:nvSpPr>
        <p:spPr>
          <a:xfrm>
            <a:off x="6989206" y="5034643"/>
            <a:ext cx="2874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P.8 L’inspection comptable, pour quoi faire?</a:t>
            </a:r>
            <a:endParaRPr lang="fr-BE" sz="1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11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{565760AE-A9C4-44B9-A07A-1DBB14C2D634}tf03457452</Template>
  <TotalTime>396</TotalTime>
  <Words>1003</Words>
  <Application>Microsoft Office PowerPoint</Application>
  <PresentationFormat>Grand écran</PresentationFormat>
  <Paragraphs>94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Nordique Inline</vt:lpstr>
      <vt:lpstr>Céleste</vt:lpstr>
      <vt:lpstr>Questions pour un.E champion.ne de l’ATL</vt:lpstr>
      <vt:lpstr>         Règles du jeu</vt:lpstr>
      <vt:lpstr>Question n°1 : Le montant de la subvention de coordination est basé sur le nombre d’enfants …</vt:lpstr>
      <vt:lpstr>Question n°2 : Sur quelle base est programmée une visite d’inspection COMptable?</vt:lpstr>
      <vt:lpstr>Question n°3 : Parmi les critères d’agrément suivants, un seul est correct. Lequel ?</vt:lpstr>
      <vt:lpstr>Question n°4 : la commune perçoit une avance de la subvention de coordination dans le courant du 1er trimestre de l’année civile. De combien est-elle ?</vt:lpstr>
      <vt:lpstr>Question n°5 : Quel est le nombre d’heures de formation  à suivre obligatoirement tous les 3 ans pour un.e responsable de projet ?</vt:lpstr>
      <vt:lpstr>Question n°6 : Quels types de frais ne peuvent pas être introduits dans le dossier justificatif de la subvention de coordination ? </vt:lpstr>
      <vt:lpstr>Question n°7 : Par quelle personne le rôle de responsable de projet peut-il être exercé?</vt:lpstr>
      <vt:lpstr>Question n°8 : Quelle période couvre la subvention annuelle ?</vt:lpstr>
      <vt:lpstr>Question n°9 : Quelle est la première démarche à effectuer dans le cadre du renouvellement d’un PCLE ?</vt:lpstr>
      <vt:lpstr>Question n°10 : Quelle rubrique doit apparaître obligatoirement sur une fiche d’inscription à l’ accueil extrascolaire ?</vt:lpstr>
      <vt:lpstr>Question n°11 : Outre la partie générale du PCLE, quelles sont les pièces indispensables à joindre au dossier de renouvellement ?</vt:lpstr>
      <vt:lpstr>Question n°12 : Quel est le montant maximum pouvant être réclamé aux parents pour l’ Accueil organisé un mercredi après-MIDI (de 13h à 18h00)?</vt:lpstr>
      <vt:lpstr>Question n°13 : Quelle est la durée d’agrément d’un Programme cle ?</vt:lpstr>
      <vt:lpstr>Question n°14 : Qui examine, construit et approuve les différentes étapes de l’élaboration du PCLE ?</vt:lpstr>
      <vt:lpstr>Question n°15 : Puis-je introduire des frais de restaurant dans mon dossier justificatif de la subvention de coordination 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pour un.E champion.ne de l’ATL</dc:title>
  <dc:creator>OLLIGSCHLAËGER Gaëlle</dc:creator>
  <cp:lastModifiedBy>Coordination Plateforme ATL</cp:lastModifiedBy>
  <cp:revision>19</cp:revision>
  <dcterms:created xsi:type="dcterms:W3CDTF">2023-10-13T08:14:05Z</dcterms:created>
  <dcterms:modified xsi:type="dcterms:W3CDTF">2023-11-20T18:40:31Z</dcterms:modified>
</cp:coreProperties>
</file>